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342" r:id="rId6"/>
    <p:sldId id="340" r:id="rId7"/>
    <p:sldId id="271" r:id="rId8"/>
    <p:sldId id="263" r:id="rId9"/>
    <p:sldId id="357" r:id="rId10"/>
    <p:sldId id="344" r:id="rId11"/>
    <p:sldId id="345" r:id="rId12"/>
    <p:sldId id="346" r:id="rId13"/>
    <p:sldId id="347" r:id="rId14"/>
    <p:sldId id="348" r:id="rId15"/>
    <p:sldId id="349" r:id="rId16"/>
    <p:sldId id="350" r:id="rId17"/>
    <p:sldId id="351" r:id="rId18"/>
    <p:sldId id="352" r:id="rId19"/>
    <p:sldId id="353" r:id="rId20"/>
    <p:sldId id="354" r:id="rId21"/>
    <p:sldId id="355" r:id="rId22"/>
    <p:sldId id="356"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8EF80B-7DA9-491C-6EEA-DEEFBB418739}" name="Boothby, Christina" initials="BC" userId="S::cboothby@aap.org::9bfa7b9f-8009-4b1f-a1d5-cfe467279245" providerId="AD"/>
  <p188:author id="{4DF7FC37-E284-F612-4C60-D098A9FDB13B}" name="Jones, Jamie" initials="JJ" userId="S::jjones@aap.org::d41e1c5e-0486-4658-8cc3-de6ad25862a8" providerId="AD"/>
  <p188:author id="{3C510F41-8CB0-FECB-1E3A-6C9181867993}" name="Barrett, Hope" initials="BH" userId="S::hbarrett@aap.org::d1805f14-c16e-44fe-88ce-44fcc9358b68" providerId="AD"/>
  <p188:author id="{4B59B762-4C41-170C-018C-0F46112F08DB}" name="Vallejo, Melannie" initials="VM" userId="S::mvallejo@aap.org::fd0e38e8-7c8b-4c21-b0d3-1be26eabf05e" providerId="AD"/>
  <p188:author id="{857A3A68-404D-DB1D-F1B1-2291A402E481}" name="Kuznetsov, Alexandra" initials="KA" userId="S::akuznetsov@aap.org::779ea295-07a0-4014-b191-8c60f62e12b3" providerId="AD"/>
  <p188:author id="{4E3F0DCB-0407-937E-8F3B-7F9EC378125A}" name="Mlodoch, Bethany" initials="MB" userId="S::bmlodoch@aap.org::318592c6-d3ef-4a2f-ad5b-704255967f3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squivel, Michelle" initials="EM" lastIdx="39" clrIdx="0"/>
  <p:cmAuthor id="2" name="Crabbe, Stephen" initials="CS" lastIdx="21" clrIdx="1"/>
  <p:cmAuthor id="3" name="Karla M Palmer" initials="KP" lastIdx="1" clrIdx="2">
    <p:extLst>
      <p:ext uri="{19B8F6BF-5375-455C-9EA6-DF929625EA0E}">
        <p15:presenceInfo xmlns:p15="http://schemas.microsoft.com/office/powerpoint/2012/main" userId="S078311" providerId="AD"/>
      </p:ext>
    </p:extLst>
  </p:cmAuthor>
  <p:cmAuthor id="4" name="Lisa Kovacs" initials="LK" lastIdx="38" clrIdx="3">
    <p:extLst>
      <p:ext uri="{19B8F6BF-5375-455C-9EA6-DF929625EA0E}">
        <p15:presenceInfo xmlns:p15="http://schemas.microsoft.com/office/powerpoint/2012/main" userId="S342194" providerId="AD"/>
      </p:ext>
    </p:extLst>
  </p:cmAuthor>
  <p:cmAuthor id="5" name="Mlodoch, Bethany" initials="MB" lastIdx="16" clrIdx="4">
    <p:extLst>
      <p:ext uri="{19B8F6BF-5375-455C-9EA6-DF929625EA0E}">
        <p15:presenceInfo xmlns:p15="http://schemas.microsoft.com/office/powerpoint/2012/main" userId="S::bmlodoch@aap.org::318592c6-d3ef-4a2f-ad5b-704255967f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098" autoAdjust="0"/>
  </p:normalViewPr>
  <p:slideViewPr>
    <p:cSldViewPr snapToGrid="0">
      <p:cViewPr varScale="1">
        <p:scale>
          <a:sx n="76" d="100"/>
          <a:sy n="76" d="100"/>
        </p:scale>
        <p:origin x="191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2"/>
          </a:xfrm>
          <a:prstGeom prst="rect">
            <a:avLst/>
          </a:prstGeom>
        </p:spPr>
        <p:txBody>
          <a:bodyPr vert="horz" lIns="91428" tIns="45714" rIns="91428" bIns="45714" rtlCol="0"/>
          <a:lstStyle>
            <a:lvl1pPr algn="l">
              <a:defRPr sz="1200"/>
            </a:lvl1pPr>
          </a:lstStyle>
          <a:p>
            <a:r>
              <a:rPr lang="en-US"/>
              <a:t>DRAFT EHDI 101 PPT </a:t>
            </a:r>
          </a:p>
        </p:txBody>
      </p:sp>
      <p:sp>
        <p:nvSpPr>
          <p:cNvPr id="3" name="Date Placeholder 2"/>
          <p:cNvSpPr>
            <a:spLocks noGrp="1"/>
          </p:cNvSpPr>
          <p:nvPr>
            <p:ph type="dt" sz="quarter" idx="1"/>
          </p:nvPr>
        </p:nvSpPr>
        <p:spPr>
          <a:xfrm>
            <a:off x="4143376" y="1"/>
            <a:ext cx="3170238" cy="481012"/>
          </a:xfrm>
          <a:prstGeom prst="rect">
            <a:avLst/>
          </a:prstGeom>
        </p:spPr>
        <p:txBody>
          <a:bodyPr vert="horz" lIns="91428" tIns="45714" rIns="91428" bIns="45714" rtlCol="0"/>
          <a:lstStyle>
            <a:lvl1pPr algn="r">
              <a:defRPr sz="1200"/>
            </a:lvl1pPr>
          </a:lstStyle>
          <a:p>
            <a:fld id="{746BDDE4-277B-4EE3-A35A-B0D333E25CC3}" type="datetimeFigureOut">
              <a:rPr lang="en-US" smtClean="0"/>
              <a:t>6/8/2023</a:t>
            </a:fld>
            <a:endParaRPr lang="en-US"/>
          </a:p>
        </p:txBody>
      </p:sp>
      <p:sp>
        <p:nvSpPr>
          <p:cNvPr id="4" name="Footer Placeholder 3"/>
          <p:cNvSpPr>
            <a:spLocks noGrp="1"/>
          </p:cNvSpPr>
          <p:nvPr>
            <p:ph type="ftr" sz="quarter" idx="2"/>
          </p:nvPr>
        </p:nvSpPr>
        <p:spPr>
          <a:xfrm>
            <a:off x="1" y="9120188"/>
            <a:ext cx="3170238" cy="481012"/>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8"/>
            <a:ext cx="3170238" cy="481012"/>
          </a:xfrm>
          <a:prstGeom prst="rect">
            <a:avLst/>
          </a:prstGeom>
        </p:spPr>
        <p:txBody>
          <a:bodyPr vert="horz" lIns="91428" tIns="45714" rIns="91428" bIns="45714" rtlCol="0" anchor="b"/>
          <a:lstStyle>
            <a:lvl1pPr algn="r">
              <a:defRPr sz="1200"/>
            </a:lvl1pPr>
          </a:lstStyle>
          <a:p>
            <a:fld id="{778B5471-297E-4CD3-B182-E94072311B41}" type="slidenum">
              <a:rPr lang="en-US" smtClean="0"/>
              <a:t>‹#›</a:t>
            </a:fld>
            <a:endParaRPr lang="en-US"/>
          </a:p>
        </p:txBody>
      </p:sp>
    </p:spTree>
    <p:extLst>
      <p:ext uri="{BB962C8B-B14F-4D97-AF65-F5344CB8AC3E}">
        <p14:creationId xmlns:p14="http://schemas.microsoft.com/office/powerpoint/2010/main" val="244113155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2"/>
          </a:xfrm>
          <a:prstGeom prst="rect">
            <a:avLst/>
          </a:prstGeom>
        </p:spPr>
        <p:txBody>
          <a:bodyPr vert="horz" lIns="91428" tIns="45714" rIns="91428" bIns="45714" rtlCol="0"/>
          <a:lstStyle>
            <a:lvl1pPr algn="l">
              <a:defRPr sz="1200"/>
            </a:lvl1pPr>
          </a:lstStyle>
          <a:p>
            <a:r>
              <a:rPr lang="en-US"/>
              <a:t>DRAFT EHDI 101 PPT </a:t>
            </a:r>
          </a:p>
        </p:txBody>
      </p:sp>
      <p:sp>
        <p:nvSpPr>
          <p:cNvPr id="3" name="Date Placeholder 2"/>
          <p:cNvSpPr>
            <a:spLocks noGrp="1"/>
          </p:cNvSpPr>
          <p:nvPr>
            <p:ph type="dt" idx="1"/>
          </p:nvPr>
        </p:nvSpPr>
        <p:spPr>
          <a:xfrm>
            <a:off x="4143376" y="1"/>
            <a:ext cx="3170238" cy="481012"/>
          </a:xfrm>
          <a:prstGeom prst="rect">
            <a:avLst/>
          </a:prstGeom>
        </p:spPr>
        <p:txBody>
          <a:bodyPr vert="horz" lIns="91428" tIns="45714" rIns="91428" bIns="45714" rtlCol="0"/>
          <a:lstStyle>
            <a:lvl1pPr algn="r">
              <a:defRPr sz="1200"/>
            </a:lvl1pPr>
          </a:lstStyle>
          <a:p>
            <a:fld id="{420F2BC3-78F9-4813-AE25-A59A87C23F34}" type="datetimeFigureOut">
              <a:rPr lang="en-US" smtClean="0"/>
              <a:t>6/8/2023</a:t>
            </a:fld>
            <a:endParaRPr lang="en-US"/>
          </a:p>
        </p:txBody>
      </p:sp>
      <p:sp>
        <p:nvSpPr>
          <p:cNvPr id="4" name="Slide Image Placeholder 3"/>
          <p:cNvSpPr>
            <a:spLocks noGrp="1" noRot="1" noChangeAspect="1"/>
          </p:cNvSpPr>
          <p:nvPr>
            <p:ph type="sldImg" idx="2"/>
          </p:nvPr>
        </p:nvSpPr>
        <p:spPr>
          <a:xfrm>
            <a:off x="776288" y="1200150"/>
            <a:ext cx="5762625" cy="3241675"/>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731838" y="4621214"/>
            <a:ext cx="5851526" cy="3779837"/>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20188"/>
            <a:ext cx="3170238" cy="481012"/>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4143376" y="9120188"/>
            <a:ext cx="3170238" cy="481012"/>
          </a:xfrm>
          <a:prstGeom prst="rect">
            <a:avLst/>
          </a:prstGeom>
        </p:spPr>
        <p:txBody>
          <a:bodyPr vert="horz" lIns="91428" tIns="45714" rIns="91428" bIns="45714" rtlCol="0" anchor="b"/>
          <a:lstStyle>
            <a:lvl1pPr algn="r">
              <a:defRPr sz="1200"/>
            </a:lvl1pPr>
          </a:lstStyle>
          <a:p>
            <a:fld id="{0F8B9D0F-0CA0-4959-9995-85928E6894B4}" type="slidenum">
              <a:rPr lang="en-US" smtClean="0"/>
              <a:t>‹#›</a:t>
            </a:fld>
            <a:endParaRPr lang="en-US"/>
          </a:p>
        </p:txBody>
      </p:sp>
    </p:spTree>
    <p:extLst>
      <p:ext uri="{BB962C8B-B14F-4D97-AF65-F5344CB8AC3E}">
        <p14:creationId xmlns:p14="http://schemas.microsoft.com/office/powerpoint/2010/main" val="26562528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1461729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could the baby’s pediatrician have done to reduce barriers for the family and hasten obtaining diagnostic testing?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Provide the family with a list of audiologists in the area, including phone numbers and other contact information. EHDI-PALS is a helpful resource to recommend; it is a national directory to find pediatric audiology expertise. This resource can provide the pediatrician and family with a list of audiologists available in their area. A link to this resource is provided in the resource list on slide 17.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Have a member of the practice staff make a referral appointment for the family.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pediatrician and/or practice staff could confirm that they received hearing screening results from the hospital for every newborn seen.</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the medical home support families in navigating the EHDI system for whom English is not their first language?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Under federal law by the Department of Health and Human Services, healthcare organizations receiving federal funds must offer, “</a:t>
            </a:r>
            <a:r>
              <a:rPr lang="en-US" sz="1200" u="none" strike="noStrike" kern="0" spc="0" dirty="0">
                <a:solidFill>
                  <a:srgbClr val="333333"/>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an individual who is able to interpret effectively, accurately, and impartially, both receptively and expressively, using any specialized vocabulary required by the circumstances.” (source below) The medical home team can communicate this information with families in plain language (so families can understand legal jargon) so they are aware of their legal rights.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medical home team can proactively identify families for whom English is a second language in advance of a visit through tools such as a pre-visit questionnaire so that the practice is prepared to provide language access needs once the family is in the office.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Practice staff can support language access by requesting and providing a medical interpreter to be present for appointments, instead of having the family rely on friends or family to fill this role.</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Connect the family to family supports/family organizations and /or community resources, particularly those that speak the same language as the family.</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Ensure practice staff have had professional development training related to language access requirements and engaging in culturally responsive care that is sensitive, creative, and meaningful to people from other cultures.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NOTE: Interpretation of medical language can be quite challenging and requires specific knowledge and skill for accurate communication. It is completely understandable why a parent or caregiver would want a supportive and trusted friend or family member to interpret on their behalf if a professional interpreter is not available. However, unless this person is trained in medical language interpretation, it is very likely the interpretation will not be accurate. It is imperative for healthcare practices to offer timely interpretation for all families who require these services. Additionally, clinical practices should not expect families/caregivers to bring their own interpreters to appointments, as this does not align with federal guidelines related to language access and can have serious medical liability and confidentiality concerns.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the medical home support audiology practices to reduce barriers in provision of language access services for families?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Discuss the federal regulations of language access with practices so they are aware of their legal obligations to families for whom are not proficient in English.</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Coordinate and communicate the language access needs of the family with practices when a referral is made by the medical home.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Share language access resources available within the state and local community practices may utilize.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Connect practices to family support organizations for additional family support and resources with language access.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are some of the family's strengths and protective factors? How can these play a role in supporting the family's journey through the EHDI system?</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family has demonstrated resilience, a key protective factor. The pediatrician can acknowledge the family’s resiliency and resourcefulness for connecting with diagnostic testing.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family has connections in their community that helped them navigate/understand how to make an appointment with an audiologist. These social connections in the community are another protective factor that can help the family along their EHDI journey by ensuring they have peer support networks.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other referrals need to be placed at this time?</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Additional referrals may be indicated based on the child’s medical and family history and suspected etiology of suspected deaf or hard of hearing etiology such as nephrology or cardiology. Referrals may include </a:t>
            </a: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audiology, otolaryngology, genetics, and ophthalmology</a:t>
            </a: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Additionally, referral to early intervention services is essential.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A referral to family and peer-to-peer support would be beneficial for the family as well.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Assure that not only should referrals be made, but also that results, and recommendations are shared between pediatrician, family, audiologist, ENT, EI, schools, etc.</a:t>
            </a:r>
          </a:p>
          <a:p>
            <a:pPr marL="742950" marR="0" lvl="1" indent="-285750" fontAlgn="base">
              <a:lnSpc>
                <a:spcPct val="107000"/>
              </a:lnSpc>
              <a:spcBef>
                <a:spcPts val="0"/>
              </a:spcBef>
              <a:spcAft>
                <a:spcPts val="800"/>
              </a:spcAft>
              <a:buFont typeface="Courier New" panose="02070309020205020404" pitchFamily="49" charset="0"/>
              <a:buChar char="o"/>
            </a:pP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0" marR="0">
              <a:spcBef>
                <a:spcPts val="0"/>
              </a:spcBef>
              <a:spcAft>
                <a:spcPts val="0"/>
              </a:spcAft>
            </a:pPr>
            <a:r>
              <a:rPr lang="en-US" sz="1000" dirty="0">
                <a:effectLst/>
                <a:latin typeface="Times New Roman" panose="02020603050405020304" pitchFamily="18" charset="0"/>
                <a:ea typeface="Arial Unicode MS"/>
              </a:rPr>
              <a:t>Source: Department of Health and Human Services Section 1557 https://www.federalregister.gov/documents/2020/06/19/2020-11758/nondiscrimination-in-health-and-health-education-programs-or-activities-delegation-of-authority</a:t>
            </a: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4221992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1730609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pediatricians support families who may not recognize the sense of urgency to receive diagnostic testing and diagnosis for their child’s hearing?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Communication on screening and follow up begins when the baby is born. The way healthcare providers communicate screening results and next steps is critically important in encouraging families to move forward with next steps in the diagnostic process. Consider using language that emphasizes the child’s development and approach family/caregiver perspectives with a sense of curiosity. For example: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How did the hospital explain the hearing screening results to you?</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Did the hospital talk about what steps you need to take to follow up on the screening results?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How did you first feel after talking with hospital staff when they told you about the hearing screen results?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We understand that your baby may not have a hearing problem just because the screen was not passed, but, if he/she/they does/do, finding out as early as possible will greatly improve his/her/their overall development and especially his/her/their language development.</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Waiting to receive diagnostic testing could result in your child having a developmental emergency. We want to make sure your child is exposed to language as soon as possible and meets their developmental milestones.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I know that the implications of sending your child to diagnostic testing may be really hard to accept. Tell me more about your hesitation or concerns?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pediatrician and medical home oftentimes do not communicate screening results to families while they are in the hospital right after the baby is born. Follow up with families as soon as possible after a baby does not pass the screen to communicate the urgency in follow up diagnostic testing.</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Facilitate processes that increase the probability that families will follow up by continuing to build a trusting relationship with the family.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Connect with the state EHDI Program; provide specific contact information to the family including emails, phone number, business card, etc. Each state EHDI program can support families during the diagnostic process.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1143000" marR="0" lvl="2" indent="-2286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Some state EHDI programs may directly inform families whose child did not pass their newborn hearing screening on the need to follow up. In these situations, the pediatrician can ask the family if they have received any information from the state EHDI program, answer any questions the family may have, and reinforce the importance of follow up.</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Provide family-friendly education materials regarding the importance of following up with the diagnostic evaluation.</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Develop a network of parent partners in the practice’s network to serve as resources for families with newly diagnosed babies and/or children as D/HH. Parent partners can be an asset in advocating for timely access to a diagnosis and needed services. Review the state EHDI program’s website for parent and family networks available in the state to share with families.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Referral for follow up, especially for a family that is hesitant to follow up, is likely not enough. The office needs to make the referral, but also develop a process to assist in making the follow up appointment, calling the family to make sure the appointment is kept, and discussing the results of the follow up. Families who are hesitant to follow up will likely need repeated reminders of the importance of follow up.</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Note: Many of these strategies are applicable to all families who have a child that does not pass their initial newborn hearing screening, not just those that may not understand the sense of urgency for a diagnostic test follow up.</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Note: </a:t>
            </a: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Neither of the families presented in this case study are in a situation in which the baby passed the newborn screen but has associated risk factors. For babies who are identified as having risk factors who passed their screen, it is important to develop a follow plan for that baby and family to continuously monitor their hearing status.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strategies can the pediatrician use to implement a strength-based approach to this family both before and after the diagnostic testing has been done?</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pediatrician can check in with the family with questions that can identify strengths such as, "What do you and your baby like to do together?" and acknowledge that the family is doing a great job by bringing in their baby for a 1- month well child visit. Remind the family of the importance of exposing their baby to language (auditory and visual input) even at an early age. Demonstrate to the family how their baby responds to their auditory and nonverbal communication while continuing to highlight the importance of follow up for the unilateral screening result.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Listen actively and be present with the family; paraphrasing to confirm what you understood; and asking closed and open-ended questions to learn about the family and their child.</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2100354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182701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could the pediatrician have done to better coordinate services after the diagnostic testing was complete?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Verify with each family if referral to Early Intervention relationship is established. If not, support the family in establishing a connection with Early Intervention.</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Proactively determine pain points in the practice around follow up on referrals to diagnostic testing.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Set up electronic medical record (EMR) system to include results of newborn hearing screening.</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Flag all patient charts for children that require follow-up from a referral on newborn hearing screen and/or are at risk for late onset hearing loss.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egoe UI" panose="020B0502040204020203" pitchFamily="34" charset="0"/>
                <a:ea typeface="Symbol" panose="05050102010706020507" pitchFamily="18" charset="2"/>
                <a:cs typeface="Segoe UI" panose="020B0502040204020203" pitchFamily="34" charset="0"/>
              </a:rPr>
              <a:t>How can pediatricians provide information that would support a family's ability/knowledge in facilitating their child's language development?</a:t>
            </a:r>
            <a:r>
              <a:rPr lang="en-US" sz="900" u="none" strike="noStrike" kern="0" spc="0" dirty="0">
                <a:solidFill>
                  <a:srgbClr val="000000"/>
                </a:solidFill>
                <a:effectLst/>
                <a:uFill>
                  <a:solidFill>
                    <a:srgbClr val="000000"/>
                  </a:solidFill>
                </a:uFill>
                <a:latin typeface="Segoe UI" panose="020B0502040204020203" pitchFamily="34" charset="0"/>
                <a:ea typeface="Symbol" panose="05050102010706020507" pitchFamily="18" charset="2"/>
                <a:cs typeface="Segoe UI" panose="020B0502040204020203" pitchFamily="34" charset="0"/>
              </a:rPr>
              <a:t>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Language acquisition is critically important for all children, not just those who are D/HH. How the family chooses for their baby to receive language is their choice, including deciding on different options throughout the child’s life.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Pediatricians are experts in communicating the importance of language acquisition to families. For a family with a child who is D/HH, the message is the same: babies need exposure and access to language.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Early intervention is an important component of language acquisition for children who are D/HH. Discuss EI with families early and often; familiarize yourself with EI resources in the state to share with families.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As the child and family progress through EI, continuously follow up on how the family feels about the services and if there are any additional services that would be helpful for the child and family.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are the opportunities for shared-decision making between the pediatrician and the family?</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appointment made by the family to discuss communication and language options for the baby is an opportunity for shared-decision making. During this appointment, the pediatrician can discuss all available communication modalities and assistive technologies to help the family make the best decision for the child and the family.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Pediatricians do not always feel prepared or comfortable discussing communication options for babies found to be D/HH. Access to resources to support and guide the family to make the best choice for their baby may help alleviate some discomfort on the subject.</a:t>
            </a:r>
            <a:r>
              <a:rPr lang="en-US" sz="900" u="none" strike="noStrike" kern="0" spc="0" dirty="0">
                <a:solidFill>
                  <a:srgbClr val="000000"/>
                </a:solidFill>
                <a:effectLst/>
                <a:uFill>
                  <a:solidFill>
                    <a:srgbClr val="000000"/>
                  </a:solidFill>
                </a:uFill>
                <a:latin typeface="Segoe UI" panose="020B0502040204020203" pitchFamily="34" charset="0"/>
                <a:ea typeface="Courier New" panose="02070309020205020404" pitchFamily="49" charset="0"/>
                <a:cs typeface="Segoe UI" panose="020B0502040204020203" pitchFamily="34" charset="0"/>
              </a:rPr>
              <a:t> </a:t>
            </a: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Work collaboratively with the audiologist on communicating so the family does not get mixed messages.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Pediatricians are knowledgeable about ways in which parents can enhance communication skills in all babies, not just babies who are D/HH, and they should discuss and encourage all forms of language acquisition that they utilize with all families.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the EHDI system in the state collaborate between the state EHDI program, the family support network, audiologists, and pediatricians to work towards the goal of enrolling babies who are identified as D/HH into early intervention by 6 months of age?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Resources and capacities within EHDI program vary from state to state. Connect with your state’s EHDI program and early intervention program to learn what services and resources are available.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Communication between pediatricians, early intervention providers, audiologists, and family support networks can be challenging to navigate; state EHDI programs can play a role in facilitating communications between all these entities.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resources may be available in your state/territory to support referral to Early Intervention services for families that speak languages other than English?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Family support organizations, such as Hands &amp; Voices and your state/territory Family Voices affiliate organization/Family-to-Family Health Information Center and Parent2Parent USA.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Connect with a Parent Training and Information Center (PTI) or a Community Parent Resource Center (CPRCs) for recommendations on Early Intervention services for families who speak languages other than English.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2102130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2986458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the pediatrician provide education on the importance of early intervention developmental services?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pediatrician can acknowledge that it's great the family is spending time together and reading, this helps with the baby's development. However, it doesn't eliminate the need for EI. The service plan provided to the baby will be jointly developed by the family and EI providers and they will not receive services that they feel are unnecessary. If EI is functioning as it should, a family’s perspective of needs should be prioritized. On the other hand, the discussion here should not focus on their child’s “problem”, but rather on how EI services can enhance the overall development of all children. Consider emphasizing to the family that EI services are available to all children and families to maximize a child’s development.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Access to early intervention services, regardless of the communication approach used by the family, is critical for child development and school readiness.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Intervention programs should recognize and build on strengths, informed choices, traditions, and cultural beliefs of the families.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the EHDI system collaborate between the state EHDI program, the family support network, and pediatricians to provide accessible information and education on early intervention services and their role in the EHDI system?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referral process for each state may be different, so it is important to know about your state’s EI preferred referral pathway or contact your state’s EHDI program coordinator.</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Provide additional resources beyond your office that will help the family (community, family-to-family support, etc.).</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362978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How can the EHDI system address inequities faced by families?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By providing information about EHDI, as well as linking the family to other specialists that can provide additional care, the medical home can ensure that the EHDI 1-3-6 guidelines are met so that each child and family who has a child that is D/HH receives the care they need.</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Partners in the EHDI system can leverage data about disparities to tailor interventions and have proactive outreach to families who may have experienced loss to follow up.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Partners in the EHDI system can critically evaluate issues with loss to follow up in their state, including the role of institutional, systemic and interpersonal racism and ableism. By identify these challenges, partners can then determine opportunities to move towards anti-racist, anti-ableist practice.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is the role of the pediatrician to support families and the challenges they may face navigating the EHDI system?</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The medical home provider and other providers, including the audiologist and early interventionist can partner with the family to provide coordinated and comprehensive care during the identification and intervention process.</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Parents benefit from meeting other parents who have a child who is D/HH. Most states have parent support organizations, provide parents with information, and encourage them to access resources.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Assuring families are not getting mixed messages from different providers and have the information they need to make informed decisions.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Listen to a family concern about language and all developmental domains even when a hearing screen is passed.</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Utilization of positive, strength-based language in all communication.</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What are strengths and protective factors each family has that pediatrician can highlight?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According to the Strengthening Families initiative, protective factors include parental resilience, social connections, concrete supports in times of need, knowledge of parenting and child development, and social/emotional competence of children.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Family A has demonstrated parental resilience in obtaining an audiology referral and multiple social connections within their community.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Family B also has many strengths, including spending time together with their baby and reading. By meeting with the pediatrician to gain a better understanding of why early intervention is needed, and then enrolling in EI services, the family is also demonstrating knowledge of child development needs. </a:t>
            </a:r>
            <a:b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b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12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In addition to the babies and families highlighted in this case study, what other considerations should the pediatrician discuss with families during their well-child visits? </a:t>
            </a:r>
            <a:endParaRPr lang="en-US" sz="11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Regardless of previous hearing screening outcomes, all infants with or without risk factors should receive continued tracking language acquisition milestones including ASL milestones, as a benchmark of the effectiveness of EI, home language environment during well-child visits. Delayed milestones are a concern for language deprivation and / or additional disabilities.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12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rPr>
              <a:t>All infants should receive standardized developmental screening and surveillance as part of well-child visits. </a:t>
            </a:r>
            <a:endParaRPr lang="en-US" sz="1100" u="none" strike="noStrike" kern="0" spc="0" dirty="0">
              <a:solidFill>
                <a:srgbClr val="000000"/>
              </a:solidFill>
              <a:effectLst/>
              <a:uFill>
                <a:solidFill>
                  <a:srgbClr val="000000"/>
                </a:solidFill>
              </a:uFill>
              <a:latin typeface="Courier New" panose="02070309020205020404" pitchFamily="49" charset="0"/>
              <a:ea typeface="Courier New" panose="02070309020205020404" pitchFamily="49" charset="0"/>
              <a:cs typeface="Courier New" panose="02070309020205020404" pitchFamily="49" charset="0"/>
            </a:endParaRP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316788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The resources shown on this slide are not exhaustive but provide a starting point on resources available to best support families and children who are deaf or hard of hearing. </a:t>
            </a:r>
            <a:endParaRPr lang="en-US" sz="18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2506960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677461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p:nvPr>
        </p:nvSpPr>
        <p:spPr/>
        <p:txBody>
          <a:bodyPr/>
          <a:lstStyle/>
          <a:p>
            <a:r>
              <a:rPr lang="en-US"/>
              <a:t>DRAFT EHDI 101 PPT </a:t>
            </a:r>
          </a:p>
        </p:txBody>
      </p:sp>
    </p:spTree>
    <p:extLst>
      <p:ext uri="{BB962C8B-B14F-4D97-AF65-F5344CB8AC3E}">
        <p14:creationId xmlns:p14="http://schemas.microsoft.com/office/powerpoint/2010/main" val="320614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8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Use this slide as an overview of the key content areas that will be highlighted within the presentation.</a:t>
            </a:r>
          </a:p>
          <a:p>
            <a:pPr marL="342900" marR="0" lvl="0" indent="-342900" fontAlgn="base">
              <a:lnSpc>
                <a:spcPct val="107000"/>
              </a:lnSpc>
              <a:spcBef>
                <a:spcPts val="0"/>
              </a:spcBef>
              <a:spcAft>
                <a:spcPts val="800"/>
              </a:spcAft>
              <a:buFont typeface="Arial" panose="020B0604020202020204" pitchFamily="34" charset="0"/>
              <a:buChar char="·"/>
            </a:pPr>
            <a:r>
              <a:rPr lang="en-US" sz="18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Decide what content may be especially important for your audience and/or efforts.</a:t>
            </a:r>
          </a:p>
          <a:p>
            <a:pPr marL="342900" marR="0" lvl="0" indent="-342900" fontAlgn="base">
              <a:lnSpc>
                <a:spcPct val="107000"/>
              </a:lnSpc>
              <a:spcBef>
                <a:spcPts val="0"/>
              </a:spcBef>
              <a:spcAft>
                <a:spcPts val="800"/>
              </a:spcAft>
              <a:buFont typeface="Arial" panose="020B0604020202020204" pitchFamily="34" charset="0"/>
              <a:buChar char="·"/>
            </a:pPr>
            <a:r>
              <a:rPr lang="en-US" sz="1800" dirty="0">
                <a:effectLst/>
                <a:latin typeface="Times New Roman" panose="02020603050405020304" pitchFamily="18" charset="0"/>
                <a:ea typeface="Arial Unicode MS"/>
              </a:rPr>
              <a:t>This slide deck presents two families through three different touchpoints – newborn screening, diagnosis/referral, and early intervention. In addition to the information presented in the cases, the speaker’s notes under the slides provide accompanying discussion questions and prompts.</a:t>
            </a:r>
            <a:endParaRPr lang="en-US" dirty="0"/>
          </a:p>
        </p:txBody>
      </p:sp>
      <p:sp>
        <p:nvSpPr>
          <p:cNvPr id="4" name="Header Placeholder 3"/>
          <p:cNvSpPr>
            <a:spLocks noGrp="1"/>
          </p:cNvSpPr>
          <p:nvPr>
            <p:ph type="hdr" sz="quarter"/>
          </p:nvPr>
        </p:nvSpPr>
        <p:spPr/>
        <p:txBody>
          <a:bodyPr/>
          <a:lstStyle/>
          <a:p>
            <a:r>
              <a:rPr lang="en-US"/>
              <a:t>DRAFT EHDI 101 PPT </a:t>
            </a:r>
          </a:p>
        </p:txBody>
      </p:sp>
    </p:spTree>
    <p:extLst>
      <p:ext uri="{BB962C8B-B14F-4D97-AF65-F5344CB8AC3E}">
        <p14:creationId xmlns:p14="http://schemas.microsoft.com/office/powerpoint/2010/main" val="357699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134364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8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This slide presents additional key contacts/partners that can support EHDI education and implement efforts.</a:t>
            </a: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309497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lnSpc>
                <a:spcPct val="107000"/>
              </a:lnSpc>
              <a:spcBef>
                <a:spcPts val="0"/>
              </a:spcBef>
              <a:spcAft>
                <a:spcPts val="800"/>
              </a:spcAft>
              <a:buFont typeface="Arial" panose="020B0604020202020204" pitchFamily="34" charset="0"/>
              <a:buChar char="·"/>
            </a:pPr>
            <a:r>
              <a:rPr lang="en-US" sz="18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As a follow up to the previous slide, this slide presents information on where to find key contacts/partners within your state that can support EHDI education and implement efforts.</a:t>
            </a:r>
          </a:p>
          <a:p>
            <a:pPr marL="342900" marR="0" lvl="0" indent="-342900" fontAlgn="base">
              <a:lnSpc>
                <a:spcPct val="107000"/>
              </a:lnSpc>
              <a:spcBef>
                <a:spcPts val="0"/>
              </a:spcBef>
              <a:spcAft>
                <a:spcPts val="800"/>
              </a:spcAft>
              <a:buFont typeface="Arial" panose="020B0604020202020204" pitchFamily="34" charset="0"/>
              <a:buChar char="·"/>
            </a:pPr>
            <a:r>
              <a:rPr lang="en-US" sz="1800" u="none" strike="noStrike" kern="0" spc="0" dirty="0">
                <a:solidFill>
                  <a:srgbClr val="000000"/>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rPr>
              <a:t>Individuals providing this presentation are encouraged to explore these and other EHDI partners throughout their work. </a:t>
            </a:r>
          </a:p>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81780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2484197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4166806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DRAFT EHDI 101 PPT </a:t>
            </a:r>
          </a:p>
        </p:txBody>
      </p:sp>
    </p:spTree>
    <p:extLst>
      <p:ext uri="{BB962C8B-B14F-4D97-AF65-F5344CB8AC3E}">
        <p14:creationId xmlns:p14="http://schemas.microsoft.com/office/powerpoint/2010/main" val="1183156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latin typeface="Alegreya Sans" panose="00000500000000000000" pitchFamily="2" charset="0"/>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Alegreya Sans" panose="00000500000000000000" pitchFamily="2"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06C23D5-67C7-4841-A9E5-60649A05977A}"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8E48-3A8A-4C6F-AA0A-852E2AE70C7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41273317-AF59-E260-E486-F7DFCE44BF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0458" y="5701741"/>
            <a:ext cx="2098196" cy="599485"/>
          </a:xfrm>
          <a:prstGeom prst="rect">
            <a:avLst/>
          </a:prstGeom>
        </p:spPr>
      </p:pic>
    </p:spTree>
    <p:extLst>
      <p:ext uri="{BB962C8B-B14F-4D97-AF65-F5344CB8AC3E}">
        <p14:creationId xmlns:p14="http://schemas.microsoft.com/office/powerpoint/2010/main" val="258690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legreya Sans" panose="00000500000000000000" pitchFamily="2"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6C23D5-67C7-4841-A9E5-60649A05977A}"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8E48-3A8A-4C6F-AA0A-852E2AE70C72}" type="slidenum">
              <a:rPr lang="en-US" smtClean="0"/>
              <a:t>‹#›</a:t>
            </a:fld>
            <a:endParaRPr lang="en-US"/>
          </a:p>
        </p:txBody>
      </p:sp>
    </p:spTree>
    <p:extLst>
      <p:ext uri="{BB962C8B-B14F-4D97-AF65-F5344CB8AC3E}">
        <p14:creationId xmlns:p14="http://schemas.microsoft.com/office/powerpoint/2010/main" val="269647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lvl1pPr>
              <a:defRPr>
                <a:latin typeface="Alegreya Sans" panose="00000500000000000000" pitchFamily="2" charset="0"/>
              </a:defRPr>
            </a:lvl1pPr>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6C23D5-67C7-4841-A9E5-60649A05977A}"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8E48-3A8A-4C6F-AA0A-852E2AE70C72}" type="slidenum">
              <a:rPr lang="en-US" smtClean="0"/>
              <a:t>‹#›</a:t>
            </a:fld>
            <a:endParaRPr lang="en-US"/>
          </a:p>
        </p:txBody>
      </p:sp>
      <p:pic>
        <p:nvPicPr>
          <p:cNvPr id="9" name="Picture 8">
            <a:extLst>
              <a:ext uri="{FF2B5EF4-FFF2-40B4-BE49-F238E27FC236}">
                <a16:creationId xmlns:a16="http://schemas.microsoft.com/office/drawing/2014/main" id="{50414B4C-F16A-4118-7510-0276E17CCF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0458" y="5701741"/>
            <a:ext cx="2098196" cy="599485"/>
          </a:xfrm>
          <a:prstGeom prst="rect">
            <a:avLst/>
          </a:prstGeom>
        </p:spPr>
      </p:pic>
    </p:spTree>
    <p:extLst>
      <p:ext uri="{BB962C8B-B14F-4D97-AF65-F5344CB8AC3E}">
        <p14:creationId xmlns:p14="http://schemas.microsoft.com/office/powerpoint/2010/main" val="59956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Alegreya Sans" panose="00000500000000000000" pitchFamily="2"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6C23D5-67C7-4841-A9E5-60649A05977A}"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8E48-3A8A-4C6F-AA0A-852E2AE70C72}" type="slidenum">
              <a:rPr lang="en-US" smtClean="0"/>
              <a:t>‹#›</a:t>
            </a:fld>
            <a:endParaRPr lang="en-US"/>
          </a:p>
        </p:txBody>
      </p:sp>
    </p:spTree>
    <p:extLst>
      <p:ext uri="{BB962C8B-B14F-4D97-AF65-F5344CB8AC3E}">
        <p14:creationId xmlns:p14="http://schemas.microsoft.com/office/powerpoint/2010/main" val="358852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latin typeface="Alegreya Sans" panose="00000500000000000000" pitchFamily="2" charset="0"/>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legreya Sans" panose="00000500000000000000"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6C23D5-67C7-4841-A9E5-60649A05977A}"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8E48-3A8A-4C6F-AA0A-852E2AE70C7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92651FD-4A55-470E-E011-D7D3389139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0458" y="5701741"/>
            <a:ext cx="2098196" cy="599485"/>
          </a:xfrm>
          <a:prstGeom prst="rect">
            <a:avLst/>
          </a:prstGeom>
        </p:spPr>
      </p:pic>
    </p:spTree>
    <p:extLst>
      <p:ext uri="{BB962C8B-B14F-4D97-AF65-F5344CB8AC3E}">
        <p14:creationId xmlns:p14="http://schemas.microsoft.com/office/powerpoint/2010/main" val="280231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latin typeface="Alegreya Sans" panose="00000500000000000000" pitchFamily="2" charset="0"/>
              </a:defRPr>
            </a:lvl1p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6C23D5-67C7-4841-A9E5-60649A05977A}"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8E48-3A8A-4C6F-AA0A-852E2AE70C72}" type="slidenum">
              <a:rPr lang="en-US" smtClean="0"/>
              <a:t>‹#›</a:t>
            </a:fld>
            <a:endParaRPr lang="en-US"/>
          </a:p>
        </p:txBody>
      </p:sp>
    </p:spTree>
    <p:extLst>
      <p:ext uri="{BB962C8B-B14F-4D97-AF65-F5344CB8AC3E}">
        <p14:creationId xmlns:p14="http://schemas.microsoft.com/office/powerpoint/2010/main" val="414631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latin typeface="Alegreya Sans" panose="00000500000000000000" pitchFamily="2" charset="0"/>
              </a:defRPr>
            </a:lvl1p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Alegreya Sans"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Alegreya Sans"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6C23D5-67C7-4841-A9E5-60649A05977A}" type="datetimeFigureOut">
              <a:rPr lang="en-US" smtClean="0"/>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98E48-3A8A-4C6F-AA0A-852E2AE70C72}" type="slidenum">
              <a:rPr lang="en-US" smtClean="0"/>
              <a:t>‹#›</a:t>
            </a:fld>
            <a:endParaRPr lang="en-US"/>
          </a:p>
        </p:txBody>
      </p:sp>
    </p:spTree>
    <p:extLst>
      <p:ext uri="{BB962C8B-B14F-4D97-AF65-F5344CB8AC3E}">
        <p14:creationId xmlns:p14="http://schemas.microsoft.com/office/powerpoint/2010/main" val="374484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legreya Sans" panose="00000500000000000000" pitchFamily="2" charset="0"/>
              </a:defRPr>
            </a:lvl1pPr>
          </a:lstStyle>
          <a:p>
            <a:r>
              <a:rPr lang="en-US"/>
              <a:t>Click to edit Master title style</a:t>
            </a:r>
          </a:p>
        </p:txBody>
      </p:sp>
      <p:sp>
        <p:nvSpPr>
          <p:cNvPr id="3" name="Date Placeholder 2"/>
          <p:cNvSpPr>
            <a:spLocks noGrp="1"/>
          </p:cNvSpPr>
          <p:nvPr>
            <p:ph type="dt" sz="half" idx="10"/>
          </p:nvPr>
        </p:nvSpPr>
        <p:spPr/>
        <p:txBody>
          <a:bodyPr/>
          <a:lstStyle/>
          <a:p>
            <a:fld id="{B06C23D5-67C7-4841-A9E5-60649A05977A}" type="datetimeFigureOut">
              <a:rPr lang="en-US" smtClean="0"/>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98E48-3A8A-4C6F-AA0A-852E2AE70C72}" type="slidenum">
              <a:rPr lang="en-US" smtClean="0"/>
              <a:t>‹#›</a:t>
            </a:fld>
            <a:endParaRPr lang="en-US"/>
          </a:p>
        </p:txBody>
      </p:sp>
    </p:spTree>
    <p:extLst>
      <p:ext uri="{BB962C8B-B14F-4D97-AF65-F5344CB8AC3E}">
        <p14:creationId xmlns:p14="http://schemas.microsoft.com/office/powerpoint/2010/main" val="70522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06C23D5-67C7-4841-A9E5-60649A05977A}" type="datetimeFigureOut">
              <a:rPr lang="en-US" smtClean="0"/>
              <a:t>6/8/2023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BF98E48-3A8A-4C6F-AA0A-852E2AE70C72}" type="slidenum">
              <a:rPr lang="en-US" smtClean="0"/>
              <a:t>‹#›</a:t>
            </a:fld>
            <a:endParaRPr lang="en-US"/>
          </a:p>
        </p:txBody>
      </p:sp>
      <p:pic>
        <p:nvPicPr>
          <p:cNvPr id="10" name="Picture 9">
            <a:extLst>
              <a:ext uri="{FF2B5EF4-FFF2-40B4-BE49-F238E27FC236}">
                <a16:creationId xmlns:a16="http://schemas.microsoft.com/office/drawing/2014/main" id="{CB4B63F8-693F-C22A-408E-2FCE9B58A3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0458" y="5701741"/>
            <a:ext cx="2098196" cy="599485"/>
          </a:xfrm>
          <a:prstGeom prst="rect">
            <a:avLst/>
          </a:prstGeom>
        </p:spPr>
      </p:pic>
    </p:spTree>
    <p:extLst>
      <p:ext uri="{BB962C8B-B14F-4D97-AF65-F5344CB8AC3E}">
        <p14:creationId xmlns:p14="http://schemas.microsoft.com/office/powerpoint/2010/main" val="50867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Alegreya Sans" panose="00000500000000000000" pitchFamily="2" charset="0"/>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latin typeface="Alegreya Sans" panose="00000500000000000000" pitchFamily="2" charset="0"/>
              </a:defRPr>
            </a:lvl1pPr>
            <a:lvl2pPr>
              <a:defRPr>
                <a:latin typeface="Alegreya Sans" panose="00000500000000000000" pitchFamily="2" charset="0"/>
              </a:defRPr>
            </a:lvl2pPr>
            <a:lvl3pPr>
              <a:defRPr>
                <a:latin typeface="Alegreya Sans" panose="00000500000000000000" pitchFamily="2" charset="0"/>
              </a:defRPr>
            </a:lvl3pPr>
            <a:lvl4pPr>
              <a:defRPr>
                <a:latin typeface="Alegreya Sans" panose="00000500000000000000" pitchFamily="2" charset="0"/>
              </a:defRPr>
            </a:lvl4pPr>
            <a:lvl5pPr>
              <a:defRPr>
                <a:latin typeface="Alegreya Sa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06C23D5-67C7-4841-A9E5-60649A05977A}" type="datetimeFigureOut">
              <a:rPr lang="en-US" smtClean="0"/>
              <a:t>6/8/2023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BF98E48-3A8A-4C6F-AA0A-852E2AE70C72}" type="slidenum">
              <a:rPr lang="en-US" smtClean="0"/>
              <a:t>‹#›</a:t>
            </a:fld>
            <a:endParaRPr lang="en-US"/>
          </a:p>
        </p:txBody>
      </p:sp>
      <p:pic>
        <p:nvPicPr>
          <p:cNvPr id="10" name="Picture 9">
            <a:extLst>
              <a:ext uri="{FF2B5EF4-FFF2-40B4-BE49-F238E27FC236}">
                <a16:creationId xmlns:a16="http://schemas.microsoft.com/office/drawing/2014/main" id="{13C09484-08D1-6D6E-4370-9E4CFB7EA1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0458" y="5701741"/>
            <a:ext cx="2098196" cy="599485"/>
          </a:xfrm>
          <a:prstGeom prst="rect">
            <a:avLst/>
          </a:prstGeom>
        </p:spPr>
      </p:pic>
    </p:spTree>
    <p:extLst>
      <p:ext uri="{BB962C8B-B14F-4D97-AF65-F5344CB8AC3E}">
        <p14:creationId xmlns:p14="http://schemas.microsoft.com/office/powerpoint/2010/main" val="52037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latin typeface="Alegreya Sans" panose="00000500000000000000" pitchFamily="2" charset="0"/>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latin typeface="Alegreya Sans" panose="000005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6C23D5-67C7-4841-A9E5-60649A05977A}"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8E48-3A8A-4C6F-AA0A-852E2AE70C72}" type="slidenum">
              <a:rPr lang="en-US" smtClean="0"/>
              <a:t>‹#›</a:t>
            </a:fld>
            <a:endParaRPr lang="en-US"/>
          </a:p>
        </p:txBody>
      </p:sp>
    </p:spTree>
    <p:extLst>
      <p:ext uri="{BB962C8B-B14F-4D97-AF65-F5344CB8AC3E}">
        <p14:creationId xmlns:p14="http://schemas.microsoft.com/office/powerpoint/2010/main" val="3617011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06C23D5-67C7-4841-A9E5-60649A05977A}" type="datetimeFigureOut">
              <a:rPr lang="en-US" smtClean="0"/>
              <a:t>6/8/2023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BF98E48-3A8A-4C6F-AA0A-852E2AE70C7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8E2EA72-C968-8139-EC7D-AA4DA4045CC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00458" y="5701741"/>
            <a:ext cx="2098196" cy="599485"/>
          </a:xfrm>
          <a:prstGeom prst="rect">
            <a:avLst/>
          </a:prstGeom>
        </p:spPr>
      </p:pic>
    </p:spTree>
    <p:extLst>
      <p:ext uri="{BB962C8B-B14F-4D97-AF65-F5344CB8AC3E}">
        <p14:creationId xmlns:p14="http://schemas.microsoft.com/office/powerpoint/2010/main" val="1607873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Alegreya Sans" panose="00000500000000000000" pitchFamily="2"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Alegreya Sans" panose="00000500000000000000" pitchFamily="2"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Alegreya Sans" panose="00000500000000000000" pitchFamily="2"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legreya Sans" panose="00000500000000000000" pitchFamily="2"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legreya Sans" panose="00000500000000000000" pitchFamily="2"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legreya Sans" panose="00000500000000000000" pitchFamily="2"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hyperlink" Target="https://handsandvoices.org/virtual-waiting-room/index.html" TargetMode="External"/><Relationship Id="rId13" Type="http://schemas.openxmlformats.org/officeDocument/2006/relationships/hyperlink" Target="https://nam02.safelinks.protection.outlook.com/?url=https%3A%2F%2Fwww.infanthearing.org%2F2021-ehdi-conference%2Ftue415forum%2Findex.htm&amp;data=05%7C01%7Cbmlodoch%40aap.org%7C63f62489587247c355c408db41202160%7C686a5effab4f4bad8f3a22a2632445b9%7C0%7C1%7C638175378494572160%7CUnknown%7CTWFpbGZsb3d8eyJWIjoiMC4wLjAwMDAiLCJQIjoiV2luMzIiLCJBTiI6Ik1haWwiLCJXVCI6Mn0%3D%7C3000%7C%7C%7C&amp;sdata=sDyC2D0kCL7oxniCoUyKzhlNYuaw3sF%2BgJR%2FBU6IUKM%3D&amp;reserved=0" TargetMode="External"/><Relationship Id="rId3" Type="http://schemas.openxmlformats.org/officeDocument/2006/relationships/hyperlink" Target="https://www.aap.org/en/patient-care/early-hearing-detection-and-intervention/" TargetMode="External"/><Relationship Id="rId7" Type="http://schemas.openxmlformats.org/officeDocument/2006/relationships/hyperlink" Target="https://www.handsandvoices.org/" TargetMode="External"/><Relationship Id="rId12" Type="http://schemas.openxmlformats.org/officeDocument/2006/relationships/hyperlink" Target="https://www.infanthearing.org/ehdi-ebook/2022_ebook/8%20Chapter8MedicalHome2022.pdf" TargetMode="External"/><Relationship Id="rId2" Type="http://schemas.openxmlformats.org/officeDocument/2006/relationships/notesSlide" Target="../notesSlides/notesSlide18.xml"/><Relationship Id="rId16" Type="http://schemas.openxmlformats.org/officeDocument/2006/relationships/hyperlink" Target="https://www.ehdi-pals.org/default.aspx#gsc.tab=0" TargetMode="External"/><Relationship Id="rId1" Type="http://schemas.openxmlformats.org/officeDocument/2006/relationships/slideLayout" Target="../slideLayouts/slideLayout8.xml"/><Relationship Id="rId6" Type="http://schemas.openxmlformats.org/officeDocument/2006/relationships/hyperlink" Target="https://downloads.aap.org/AAP/PDF/EDHI_FAQ11.pdf?_ga=2.233447001.617781679.1680278935-1030087501.1673377677" TargetMode="External"/><Relationship Id="rId11" Type="http://schemas.openxmlformats.org/officeDocument/2006/relationships/hyperlink" Target="https://www.infanthearing.org/" TargetMode="External"/><Relationship Id="rId5" Type="http://schemas.openxmlformats.org/officeDocument/2006/relationships/hyperlink" Target="https://downloads.aap.org/AAP/PDF/NBHSChecklist1%20FINAL%200414.pdf?_ga=2.1716726.617781679.1680278935-1030087501.1673377677" TargetMode="External"/><Relationship Id="rId15" Type="http://schemas.openxmlformats.org/officeDocument/2006/relationships/hyperlink" Target="https://nam02.safelinks.protection.outlook.com/?url=https%3A%2F%2Fwww.infanthearing.org%2F2021-ehdi-conference%2Fwed415forum%2Findex.htm&amp;data=05%7C01%7Cbmlodoch%40aap.org%7C63f62489587247c355c408db41202160%7C686a5effab4f4bad8f3a22a2632445b9%7C0%7C1%7C638175378494572160%7CUnknown%7CTWFpbGZsb3d8eyJWIjoiMC4wLjAwMDAiLCJQIjoiV2luMzIiLCJBTiI6Ik1haWwiLCJXVCI6Mn0%3D%7C3000%7C%7C%7C&amp;sdata=YPiwPh1F%2B4fp5TkYLSUiSvTG82g7PQfoPHvyFWVQaEw%3D&amp;reserved=0" TargetMode="External"/><Relationship Id="rId10" Type="http://schemas.openxmlformats.org/officeDocument/2006/relationships/hyperlink" Target="https://handsandvoices.org/fl3/resources/8reasons-ehdi.html" TargetMode="External"/><Relationship Id="rId4" Type="http://schemas.openxmlformats.org/officeDocument/2006/relationships/hyperlink" Target="https://downloads.aap.org/AAP/PDF/EHDI%20Algorithm%20and%20ChartDoDont.pdf?_ga=2.89773404.617781679.1680278935-1030087501.1673377677" TargetMode="External"/><Relationship Id="rId9" Type="http://schemas.openxmlformats.org/officeDocument/2006/relationships/hyperlink" Target="https://handsandvoices.org/fl3/topics/tipsheets.html" TargetMode="External"/><Relationship Id="rId14" Type="http://schemas.openxmlformats.org/officeDocument/2006/relationships/hyperlink" Target="https://nam02.safelinks.protection.outlook.com/?url=https%3A%2F%2Fwww.infanthearing.org%2F2021-ehdi-conference%2Fthur415forum%2Findex.htm&amp;data=05%7C01%7Cbmlodoch%40aap.org%7C63f62489587247c355c408db41202160%7C686a5effab4f4bad8f3a22a2632445b9%7C0%7C1%7C638175378494572160%7CUnknown%7CTWFpbGZsb3d8eyJWIjoiMC4wLjAwMDAiLCJQIjoiV2luMzIiLCJBTiI6Ik1haWwiLCJXVCI6Mn0%3D%7C3000%7C%7C%7C&amp;sdata=o4k%2Fk%2BXB3E0g7imn1gfF8n%2BfLMjx%2F4ASMiFLjVSAY4k%3D&amp;reserved=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ap.org/en/patient-care/early-hearing-detection-and-intervention/early-hearing-detection-and-intervention-contact-us/"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hyperlink" Target="https://www.aap.org/en/patient-care/early-hearing-detection-and-intervent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ap.org/en/about-the-aap/american-academy-of-pediatrics-equity-and-inclusion-efforts/words-matter-aap-guidance-on-inclusive-anti-biased-language/"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infanthearing.org/index.html" TargetMode="External"/><Relationship Id="rId7" Type="http://schemas.openxmlformats.org/officeDocument/2006/relationships/hyperlink" Target="https://www.handsandvoices.org/fl3/topics/fam-fam-support/need-support.html"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https://www.handsandvoices.org/fl3/index.html" TargetMode="External"/><Relationship Id="rId5" Type="http://schemas.openxmlformats.org/officeDocument/2006/relationships/hyperlink" Target="https://www.infanthearing.org/states/index.html" TargetMode="External"/><Relationship Id="rId4" Type="http://schemas.openxmlformats.org/officeDocument/2006/relationships/hyperlink" Target="https://www.infanthearing.org/status/cnhs.ph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andsandvoices.org/fl3/topics/dhh-involvement/programs.htm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https://www.aap.org/en/patient-care/early-hearing-detection-and-intervention/" TargetMode="External"/><Relationship Id="rId5" Type="http://schemas.openxmlformats.org/officeDocument/2006/relationships/hyperlink" Target="https://www.aap.org/en/patient-care/early-hearing-detection-and-intervention/early-hearing-detection-and-intervention-chapter-champions/" TargetMode="External"/><Relationship Id="rId4" Type="http://schemas.openxmlformats.org/officeDocument/2006/relationships/hyperlink" Target="https://www.infanthearing.org/dhhadultinvolvement/states/index.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cs typeface="Andalus" panose="02020603050405020304" pitchFamily="18" charset="-78"/>
              </a:rPr>
            </a:br>
            <a:r>
              <a:rPr lang="en-US" sz="4400" b="1" dirty="0">
                <a:effectLst>
                  <a:outerShdw blurRad="38100" dist="38100" dir="2700000" algn="tl">
                    <a:srgbClr val="000000">
                      <a:alpha val="43137"/>
                    </a:srgbClr>
                  </a:outerShdw>
                </a:effectLst>
                <a:ea typeface="Segoe UI" panose="020B0502040204020203" pitchFamily="34" charset="0"/>
                <a:cs typeface="Segoe UI" panose="020B0502040204020203" pitchFamily="34" charset="0"/>
              </a:rPr>
              <a:t>Early Hearing Detection and Intervention (EHDI): </a:t>
            </a:r>
            <a:br>
              <a:rPr lang="en-US" sz="4400" b="1" dirty="0">
                <a:effectLst>
                  <a:outerShdw blurRad="38100" dist="38100" dir="2700000" algn="tl">
                    <a:srgbClr val="000000">
                      <a:alpha val="43137"/>
                    </a:srgbClr>
                  </a:outerShdw>
                </a:effectLst>
                <a:ea typeface="Segoe UI" panose="020B0502040204020203" pitchFamily="34" charset="0"/>
                <a:cs typeface="Segoe UI" panose="020B0502040204020203" pitchFamily="34" charset="0"/>
              </a:rPr>
            </a:br>
            <a:r>
              <a:rPr lang="en-US" sz="4400" b="1" dirty="0">
                <a:effectLst>
                  <a:outerShdw blurRad="38100" dist="38100" dir="2700000" algn="tl">
                    <a:srgbClr val="000000">
                      <a:alpha val="43137"/>
                    </a:srgbClr>
                  </a:outerShdw>
                </a:effectLst>
                <a:ea typeface="Segoe UI" panose="020B0502040204020203" pitchFamily="34" charset="0"/>
                <a:cs typeface="Segoe UI" panose="020B0502040204020203" pitchFamily="34" charset="0"/>
              </a:rPr>
              <a:t>Case Studies</a:t>
            </a:r>
            <a:endParaRPr lang="en-US" sz="4400" dirty="0">
              <a:cs typeface="Andalus" panose="02020603050405020304" pitchFamily="18" charset="-78"/>
            </a:endParaRPr>
          </a:p>
        </p:txBody>
      </p:sp>
      <p:sp>
        <p:nvSpPr>
          <p:cNvPr id="3" name="Subtitle 2"/>
          <p:cNvSpPr>
            <a:spLocks noGrp="1"/>
          </p:cNvSpPr>
          <p:nvPr>
            <p:ph type="subTitle" idx="1"/>
          </p:nvPr>
        </p:nvSpPr>
        <p:spPr/>
        <p:txBody>
          <a:bodyPr>
            <a:normAutofit/>
          </a:bodyPr>
          <a:lstStyle/>
          <a:p>
            <a:pPr algn="ctr"/>
            <a:r>
              <a:rPr lang="en-US" i="1" dirty="0">
                <a:ea typeface="Segoe UI" panose="020B0502040204020203" pitchFamily="34" charset="0"/>
                <a:cs typeface="Segoe UI" panose="020B0502040204020203" pitchFamily="34" charset="0"/>
              </a:rPr>
              <a:t>&lt;Enter your name/credentials here&gt;</a:t>
            </a:r>
          </a:p>
        </p:txBody>
      </p:sp>
      <p:sp>
        <p:nvSpPr>
          <p:cNvPr id="4" name="TextBox 3">
            <a:extLst>
              <a:ext uri="{FF2B5EF4-FFF2-40B4-BE49-F238E27FC236}">
                <a16:creationId xmlns:a16="http://schemas.microsoft.com/office/drawing/2014/main" id="{179554A8-7F0D-E763-D2A4-CAE5577CD3C0}"/>
              </a:ext>
            </a:extLst>
          </p:cNvPr>
          <p:cNvSpPr txBox="1"/>
          <p:nvPr/>
        </p:nvSpPr>
        <p:spPr>
          <a:xfrm>
            <a:off x="1033549" y="5027120"/>
            <a:ext cx="9739745" cy="738664"/>
          </a:xfrm>
          <a:prstGeom prst="rect">
            <a:avLst/>
          </a:prstGeom>
          <a:noFill/>
        </p:spPr>
        <p:txBody>
          <a:bodyPr wrap="square" rtlCol="0">
            <a:spAutoFit/>
          </a:bodyPr>
          <a:lstStyle/>
          <a:p>
            <a:pPr algn="ctr"/>
            <a:r>
              <a:rPr lang="en-US" sz="1400" dirty="0">
                <a:latin typeface="Alegreya Sans" panose="00000500000000000000" pitchFamily="2" charset="0"/>
              </a:rPr>
              <a:t>This project is supported by the Health Resources and Services Administration (HRSA) of the U.S. Department of Health and Human Services (HHS) as part of an award totaling $154,000 with 0% financed with nongovernmental sources. The contents are those of the author(s) and do not necessarily represent the official views of, nor an endorsement, by HRSA, HHS or the U.S. Government.</a:t>
            </a:r>
          </a:p>
        </p:txBody>
      </p:sp>
    </p:spTree>
    <p:extLst>
      <p:ext uri="{BB962C8B-B14F-4D97-AF65-F5344CB8AC3E}">
        <p14:creationId xmlns:p14="http://schemas.microsoft.com/office/powerpoint/2010/main" val="796735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Discussion Questions </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could the baby’s pediatrician have done to reduce barriers for the family and hasten obtaining diagnostic testing?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the medical home support families in navigating the EHDI system for whom English is not their first language?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the medical home support audiology practices to reduce barriers in provision of language access services for families?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are some of the family's strengths and protective factors? How can these play a role in supporting the family's journey through the EHDI system?</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other referrals need to be placed at this time?</a:t>
            </a:r>
          </a:p>
          <a:p>
            <a:endParaRPr lang="en-US" dirty="0"/>
          </a:p>
        </p:txBody>
      </p:sp>
    </p:spTree>
    <p:extLst>
      <p:ext uri="{BB962C8B-B14F-4D97-AF65-F5344CB8AC3E}">
        <p14:creationId xmlns:p14="http://schemas.microsoft.com/office/powerpoint/2010/main" val="277856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Early Newborn Screening and Referral – Family B</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r>
              <a:rPr lang="en-US" sz="20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Family B is reluctant to follow up with audiology for diagnostic testing as Baby B showed hearing loss in one ear and the family does not believe it is a priority to have further diagnostic testing. Family B meets with their pediatrician for the 1-month well child visit and discusses the importance of follow up diagnostic testing. Baby B’s parents agree to meet with the pediatric audiologist and have an appointment a week after meeting with the pediatrician. </a:t>
            </a:r>
          </a:p>
          <a:p>
            <a:r>
              <a:rPr lang="en-US" sz="20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Through diagnostic testing, Baby B is diagnosed with unilateral hearing loss. The pediatrician receives the results within a few days and immediately refers Baby B for early intervention. </a:t>
            </a:r>
            <a:endPar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Tree>
    <p:extLst>
      <p:ext uri="{BB962C8B-B14F-4D97-AF65-F5344CB8AC3E}">
        <p14:creationId xmlns:p14="http://schemas.microsoft.com/office/powerpoint/2010/main" val="708266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Discussion Questions</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pediatricians support families who may not recognize the urgency to receive diagnostic testing and diagnosis for their child’s hearing?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strategies can the pediatrician use to implement a strength-based approach to their well-child visit with the family?</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strategies can the pediatrician use to implement a strength-based approach to this family both before and after the diagnostic testing has been done?</a:t>
            </a:r>
          </a:p>
          <a:p>
            <a:endParaRPr lang="en-US" dirty="0"/>
          </a:p>
        </p:txBody>
      </p:sp>
    </p:spTree>
    <p:extLst>
      <p:ext uri="{BB962C8B-B14F-4D97-AF65-F5344CB8AC3E}">
        <p14:creationId xmlns:p14="http://schemas.microsoft.com/office/powerpoint/2010/main" val="87957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Early Intervention – Family A</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r>
              <a:rPr lang="en-US" sz="19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Due to a lack of communication between the audiologist and the pediatrician, Baby A is delayed in its referral and entry into early intervention. Baby A’s diagnostic results were not sent to their pediatrician in a timely fashion. Once the pediatrician received the results, there was a delay due to challenges within the pediatric office to automatically review the results. </a:t>
            </a:r>
          </a:p>
          <a:p>
            <a:r>
              <a:rPr lang="en-US" sz="19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After the pediatrician reviewed the results, there was miscommunication between the pediatrician and audiologist on who would make the referral to early intervention.  Baby A is not enrolled into early intervention until 10 months of age. </a:t>
            </a:r>
          </a:p>
          <a:p>
            <a:r>
              <a:rPr lang="en-US" sz="19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The parent feels anxious in ensuring their child is exposed to language and does not want their child to fall behind. The parent makes an appointment with their pediatrician to discuss opportunities for communication and language. The parent is very open and interested in learning about all the options available for their child. </a:t>
            </a:r>
            <a:endParaRPr lang="en-US" sz="19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Tree>
    <p:extLst>
      <p:ext uri="{BB962C8B-B14F-4D97-AF65-F5344CB8AC3E}">
        <p14:creationId xmlns:p14="http://schemas.microsoft.com/office/powerpoint/2010/main" val="2679399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Discussion Questions</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lnSpcReduction="10000"/>
          </a:bodyPr>
          <a:lstStyle/>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could the pediatrician have done to better coordinate services after the diagnostic testing was complete?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are the opportunities for shared-decision making between the pediatrician and the family?</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egoe UI" panose="020B0502040204020203" pitchFamily="34" charset="0"/>
              </a:rPr>
              <a:t>How can pediatricians provide information that would support a family's ability/knowledge in facilitating their child's language development? </a:t>
            </a:r>
            <a:endPar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endParaRP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the EHDI system in the state collaborate between the state EHDI program, the family support network, audiologists, and pediatricians to work towards the goal of enrolling babies who are identified as D/HH into early intervention by 6 months of age?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resources may be available in your state/territory to support referral to Early Intervention services for families that speak languages other than English?</a:t>
            </a:r>
          </a:p>
          <a:p>
            <a:endParaRPr lang="en-US" dirty="0"/>
          </a:p>
        </p:txBody>
      </p:sp>
    </p:spTree>
    <p:extLst>
      <p:ext uri="{BB962C8B-B14F-4D97-AF65-F5344CB8AC3E}">
        <p14:creationId xmlns:p14="http://schemas.microsoft.com/office/powerpoint/2010/main" val="293995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Early Intervention – Family B</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r>
              <a:rPr lang="en-US" sz="19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Family B is hesitant to enroll Baby B into early intervention services. Their pediatrician follows up with the family after the early intervention referral is made to determine if the family is moving forward with services. The family shares their hesitancy about early intervention and explains that their baby has been happy, and the family has been spending a lot of time together with their baby, including reading to the baby every night. The family shares that they are unsure if the baby needs early intervention as the baby seems to be doing well. </a:t>
            </a:r>
          </a:p>
          <a:p>
            <a:r>
              <a:rPr lang="en-US" sz="19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The pediatrician schedules a call between the parents, the pediatrician, and a representative from the state’s early intervention program. After discussing the benefits and need for Baby B to receive services, the family understands the value of enrolling in early intervention services and agrees to enroll. Baby B officially begins early intervention services at 8 months of age. </a:t>
            </a:r>
          </a:p>
          <a:p>
            <a:r>
              <a:rPr lang="en-US" sz="19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The pediatrician shares family resources for peer-to-peer support with the family.     </a:t>
            </a:r>
            <a:endParaRPr lang="en-US" sz="19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Tree>
    <p:extLst>
      <p:ext uri="{BB962C8B-B14F-4D97-AF65-F5344CB8AC3E}">
        <p14:creationId xmlns:p14="http://schemas.microsoft.com/office/powerpoint/2010/main" val="2284004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Discussion Questions </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the pediatrician provide education on the importance of early intervention developmental services?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the EHDI system collaborate between the state EHDI program, the family support network, and pediatricians to provide accessible information and education on early intervention services and their role in the EHDI system? </a:t>
            </a:r>
          </a:p>
          <a:p>
            <a:endParaRPr lang="en-US" dirty="0"/>
          </a:p>
        </p:txBody>
      </p:sp>
    </p:spTree>
    <p:extLst>
      <p:ext uri="{BB962C8B-B14F-4D97-AF65-F5344CB8AC3E}">
        <p14:creationId xmlns:p14="http://schemas.microsoft.com/office/powerpoint/2010/main" val="217645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Final Discussion Questions</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How can the EHDI system address inequities faced by families?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is the role of the pediatrician to support families and the challenges they may face navigating the EHDI system?</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What are strengths and protective factors each family has that pediatrician can highlight? </a:t>
            </a:r>
          </a:p>
          <a:p>
            <a:pPr marL="342900" marR="0" lvl="0" indent="-342900" fontAlgn="base">
              <a:lnSpc>
                <a:spcPct val="107000"/>
              </a:lnSpc>
              <a:spcBef>
                <a:spcPts val="0"/>
              </a:spcBef>
              <a:spcAft>
                <a:spcPts val="800"/>
              </a:spcAft>
              <a:buFont typeface="Arial" panose="020B0604020202020204" pitchFamily="34" charset="0"/>
              <a:buChar char="·"/>
            </a:pPr>
            <a:r>
              <a:rPr lang="en-US" sz="2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In addition to the babies and families highlighted in this case study, how else can pediatricians use well child visits to become more aware of development of hearing differences in their patients, even for those patients who have passed their newborn hearing screening?</a:t>
            </a:r>
          </a:p>
          <a:p>
            <a:endParaRPr lang="en-US" dirty="0"/>
          </a:p>
        </p:txBody>
      </p:sp>
    </p:spTree>
    <p:extLst>
      <p:ext uri="{BB962C8B-B14F-4D97-AF65-F5344CB8AC3E}">
        <p14:creationId xmlns:p14="http://schemas.microsoft.com/office/powerpoint/2010/main" val="817790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Resources</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fontScale="77500" lnSpcReduction="20000"/>
          </a:bodyPr>
          <a:lstStyle/>
          <a:p>
            <a:pPr marL="342900" marR="0" lvl="0" indent="-342900">
              <a:lnSpc>
                <a:spcPct val="107000"/>
              </a:lnSpc>
              <a:spcBef>
                <a:spcPts val="0"/>
              </a:spcBef>
              <a:spcAft>
                <a:spcPts val="800"/>
              </a:spcAft>
              <a:buFont typeface="Symbol" panose="05050102010706020507" pitchFamily="18" charset="2"/>
              <a:buChar char=""/>
            </a:pPr>
            <a:r>
              <a:rPr lang="en-US" sz="2000"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3"/>
              </a:rPr>
              <a:t>American Academy of Pediatrics Early Hearing Detection and Intervention Program</a:t>
            </a:r>
            <a:r>
              <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 </a:t>
            </a: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4"/>
              </a:rPr>
              <a:t>1-3-6 Guidance for Medical Home Providers</a:t>
            </a:r>
            <a:endPar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5"/>
              </a:rPr>
              <a:t>1-3-6 Newborn Hearing Screening Checklist</a:t>
            </a:r>
            <a:r>
              <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 </a:t>
            </a: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6"/>
              </a:rPr>
              <a:t>EHDI FAQ Guide for Pediatricians</a:t>
            </a:r>
            <a:r>
              <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 </a:t>
            </a:r>
          </a:p>
          <a:p>
            <a:pPr marL="342900" marR="0" lvl="0" indent="-342900">
              <a:lnSpc>
                <a:spcPct val="107000"/>
              </a:lnSpc>
              <a:spcBef>
                <a:spcPts val="0"/>
              </a:spcBef>
              <a:spcAft>
                <a:spcPts val="0"/>
              </a:spcAft>
              <a:buFont typeface="Symbol" panose="05050102010706020507" pitchFamily="18" charset="2"/>
              <a:buChar char=""/>
            </a:pPr>
            <a:r>
              <a:rPr lang="en-US" sz="2000"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7"/>
              </a:rPr>
              <a:t>Hands &amp; Voices</a:t>
            </a:r>
            <a:r>
              <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 </a:t>
            </a: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8"/>
              </a:rPr>
              <a:t>Virtual Waiting Room</a:t>
            </a:r>
            <a:endPar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9"/>
              </a:rPr>
              <a:t>Language and Literacy Tip Sheets for Parents</a:t>
            </a:r>
            <a:endPar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10"/>
              </a:rPr>
              <a:t>8 Reasons to Say Yes to Early Intervention</a:t>
            </a:r>
            <a:endPar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Welcome New Families!</a:t>
            </a:r>
            <a:endPar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342900" marR="0" lvl="0" indent="-342900">
              <a:lnSpc>
                <a:spcPct val="107000"/>
              </a:lnSpc>
              <a:spcBef>
                <a:spcPts val="0"/>
              </a:spcBef>
              <a:spcAft>
                <a:spcPts val="0"/>
              </a:spcAft>
              <a:buFont typeface="Symbol" panose="05050102010706020507" pitchFamily="18" charset="2"/>
              <a:buChar char=""/>
            </a:pPr>
            <a:r>
              <a:rPr lang="en-US" sz="2000"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11"/>
              </a:rPr>
              <a:t>National Technical Resource Center</a:t>
            </a:r>
            <a:r>
              <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 </a:t>
            </a:r>
          </a:p>
          <a:p>
            <a:pPr marL="742950" marR="0" lvl="1" indent="-285750">
              <a:lnSpc>
                <a:spcPct val="107000"/>
              </a:lnSpc>
              <a:spcBef>
                <a:spcPts val="0"/>
              </a:spcBef>
              <a:spcAft>
                <a:spcPts val="0"/>
              </a:spcAft>
              <a:buFont typeface="Courier New" panose="02070309020205020404" pitchFamily="49" charset="0"/>
              <a:buChar char="o"/>
            </a:pPr>
            <a:r>
              <a:rPr lang="en-US"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12"/>
              </a:rPr>
              <a:t>NCHAM eBook: Chapter 8 Medical Home &amp; EHDI</a:t>
            </a:r>
            <a:endPar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Healthcare Provider Forum</a:t>
            </a:r>
          </a:p>
          <a:p>
            <a:pPr marL="1143000" marR="0" lvl="2" indent="-228600">
              <a:lnSpc>
                <a:spcPct val="107000"/>
              </a:lnSpc>
              <a:spcBef>
                <a:spcPts val="0"/>
              </a:spcBef>
              <a:spcAft>
                <a:spcPts val="0"/>
              </a:spcAft>
              <a:buFont typeface="Wingdings" panose="05000000000000000000" pitchFamily="2" charset="2"/>
              <a:buChar char=""/>
            </a:pPr>
            <a:r>
              <a:rPr lang="en-US" sz="2000" u="sng" dirty="0">
                <a:solidFill>
                  <a:srgbClr val="000000"/>
                </a:solidFill>
                <a:effectLst/>
                <a:uFill>
                  <a:solidFill>
                    <a:srgbClr val="000000"/>
                  </a:solidFill>
                </a:uFill>
                <a:latin typeface="Alegreya Sans" panose="00000500000000000000" pitchFamily="2" charset="0"/>
                <a:ea typeface="Times New Roman" panose="02020603050405020304" pitchFamily="18" charset="0"/>
                <a:cs typeface="Alegreya Sans" panose="00000500000000000000" pitchFamily="2" charset="0"/>
                <a:hlinkClick r:id="rId13"/>
              </a:rPr>
              <a:t>Learning Forum for Health Professionals: Incorporating Genetic Information Intro the Care of Children Who Are Deaf or Hard of Hearing: Presented by Dr. Brad Shaefer</a:t>
            </a:r>
            <a:endPar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1143000" marR="0" lvl="2" indent="-228600">
              <a:lnSpc>
                <a:spcPct val="107000"/>
              </a:lnSpc>
              <a:spcBef>
                <a:spcPts val="0"/>
              </a:spcBef>
              <a:spcAft>
                <a:spcPts val="0"/>
              </a:spcAft>
              <a:buFont typeface="Wingdings" panose="05000000000000000000" pitchFamily="2" charset="2"/>
              <a:buChar char=""/>
            </a:pPr>
            <a:r>
              <a:rPr lang="en-US" sz="2000" u="sng" dirty="0">
                <a:solidFill>
                  <a:srgbClr val="000000"/>
                </a:solidFill>
                <a:effectLst/>
                <a:uFill>
                  <a:solidFill>
                    <a:srgbClr val="000000"/>
                  </a:solidFill>
                </a:uFill>
                <a:latin typeface="Alegreya Sans" panose="00000500000000000000" pitchFamily="2" charset="0"/>
                <a:ea typeface="Times New Roman" panose="02020603050405020304" pitchFamily="18" charset="0"/>
                <a:cs typeface="Alegreya Sans" panose="00000500000000000000" pitchFamily="2" charset="0"/>
                <a:hlinkClick r:id="rId14"/>
              </a:rPr>
              <a:t>Learning Forum for Health Professionals: Knowledge about Congenital Cytomegalovirus Contributes to Successful EHDI Programs: Presented by Dr. Karen Fowler</a:t>
            </a:r>
            <a:endPar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1143000" marR="0" lvl="2" indent="-228600">
              <a:lnSpc>
                <a:spcPct val="107000"/>
              </a:lnSpc>
              <a:spcBef>
                <a:spcPts val="0"/>
              </a:spcBef>
              <a:spcAft>
                <a:spcPts val="0"/>
              </a:spcAft>
              <a:buFont typeface="Wingdings" panose="05000000000000000000" pitchFamily="2" charset="2"/>
              <a:buChar char=""/>
            </a:pPr>
            <a:r>
              <a:rPr lang="en-US" sz="2000" u="sng" dirty="0">
                <a:solidFill>
                  <a:srgbClr val="000000"/>
                </a:solidFill>
                <a:effectLst/>
                <a:uFill>
                  <a:solidFill>
                    <a:srgbClr val="000000"/>
                  </a:solidFill>
                </a:uFill>
                <a:latin typeface="Alegreya Sans" panose="00000500000000000000" pitchFamily="2" charset="0"/>
                <a:ea typeface="Times New Roman" panose="02020603050405020304" pitchFamily="18" charset="0"/>
                <a:cs typeface="Alegreya Sans" panose="00000500000000000000" pitchFamily="2" charset="0"/>
                <a:hlinkClick r:id="rId15"/>
              </a:rPr>
              <a:t>Learning Forum for Health Professionals: When Newborn Hearing Screening Isn’t Enough: What Are the EHDI Safety Nets for Late-Onset Hearing Loss: Presented by Dr. Dylan Chan</a:t>
            </a:r>
            <a:endPar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pPr marL="342900" marR="0" lvl="0" indent="-342900">
              <a:lnSpc>
                <a:spcPct val="107000"/>
              </a:lnSpc>
              <a:spcBef>
                <a:spcPts val="0"/>
              </a:spcBef>
              <a:spcAft>
                <a:spcPts val="800"/>
              </a:spcAft>
              <a:buFont typeface="Symbol" panose="05050102010706020507" pitchFamily="18" charset="2"/>
              <a:buChar char=""/>
            </a:pPr>
            <a:r>
              <a:rPr lang="en-US" sz="2000" u="sng"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hlinkClick r:id="rId16"/>
              </a:rPr>
              <a:t>EHDI-PALS</a:t>
            </a:r>
            <a:endParaRPr lang="en-US" sz="2000" dirty="0">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endParaRPr>
          </a:p>
          <a:p>
            <a:endParaRPr lang="en-US" dirty="0"/>
          </a:p>
        </p:txBody>
      </p:sp>
    </p:spTree>
    <p:extLst>
      <p:ext uri="{BB962C8B-B14F-4D97-AF65-F5344CB8AC3E}">
        <p14:creationId xmlns:p14="http://schemas.microsoft.com/office/powerpoint/2010/main" val="198021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Technical Assistance</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r>
              <a:rPr lang="en-US" sz="2000" u="sng" dirty="0">
                <a:ln>
                  <a:noFill/>
                </a:ln>
                <a:solidFill>
                  <a:srgbClr val="0563C1"/>
                </a:solidFill>
                <a:effectLst/>
                <a:uFill>
                  <a:solidFill>
                    <a:srgbClr val="0563C1"/>
                  </a:solidFill>
                </a:uFill>
                <a:latin typeface="Alegreya Sans" panose="00000500000000000000" pitchFamily="2" charset="0"/>
                <a:ea typeface="Alegreya Sans" panose="00000500000000000000" pitchFamily="2" charset="0"/>
                <a:cs typeface="Alegreya Sans" panose="00000500000000000000" pitchFamily="2" charset="0"/>
                <a:hlinkClick r:id="rId3"/>
              </a:rPr>
              <a:t>Contact</a:t>
            </a:r>
            <a:r>
              <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rPr>
              <a:t> the </a:t>
            </a:r>
            <a:r>
              <a:rPr lang="en-US" sz="2000" u="sng" dirty="0">
                <a:ln>
                  <a:noFill/>
                </a:ln>
                <a:solidFill>
                  <a:srgbClr val="0563C1"/>
                </a:solidFill>
                <a:effectLst/>
                <a:uFill>
                  <a:solidFill>
                    <a:srgbClr val="0563C1"/>
                  </a:solidFill>
                </a:uFill>
                <a:latin typeface="Alegreya Sans" panose="00000500000000000000" pitchFamily="2" charset="0"/>
                <a:ea typeface="Alegreya Sans" panose="00000500000000000000" pitchFamily="2" charset="0"/>
                <a:cs typeface="Alegreya Sans" panose="00000500000000000000" pitchFamily="2" charset="0"/>
                <a:hlinkClick r:id="rId4"/>
              </a:rPr>
              <a:t>American Academy of Pediatrics’ Early Hearing Detection and Intervention program</a:t>
            </a:r>
            <a:r>
              <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rPr>
              <a:t> for technical assistance and additional resources and tools to support continued learning. </a:t>
            </a:r>
          </a:p>
          <a:p>
            <a:endParaRPr lang="en-US" dirty="0"/>
          </a:p>
        </p:txBody>
      </p:sp>
    </p:spTree>
    <p:extLst>
      <p:ext uri="{BB962C8B-B14F-4D97-AF65-F5344CB8AC3E}">
        <p14:creationId xmlns:p14="http://schemas.microsoft.com/office/powerpoint/2010/main" val="313386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11D8-07C8-D8AE-8FAB-7386B693A97C}"/>
              </a:ext>
            </a:extLst>
          </p:cNvPr>
          <p:cNvSpPr>
            <a:spLocks noGrp="1"/>
          </p:cNvSpPr>
          <p:nvPr>
            <p:ph type="title"/>
          </p:nvPr>
        </p:nvSpPr>
        <p:spPr>
          <a:xfrm>
            <a:off x="468923" y="1657056"/>
            <a:ext cx="3200400" cy="3543888"/>
          </a:xfrm>
        </p:spPr>
        <p:txBody>
          <a:bodyPr>
            <a:noAutofit/>
          </a:bodyPr>
          <a:lstStyle/>
          <a:p>
            <a:pPr algn="ctr"/>
            <a:r>
              <a:rPr lang="en-US" sz="3600" b="1" cap="none" spc="-50" dirty="0">
                <a:solidFill>
                  <a:srgbClr val="FFFFFF"/>
                </a:solidFill>
                <a:ea typeface="+mj-ea"/>
                <a:cs typeface="+mj-cs"/>
              </a:rPr>
              <a:t>Words Matter: A Note About Language Used in This Presentation </a:t>
            </a:r>
            <a:br>
              <a:rPr lang="en-US" sz="3600" b="1" cap="none" spc="-50" dirty="0">
                <a:solidFill>
                  <a:srgbClr val="FFFFFF"/>
                </a:solidFill>
                <a:ea typeface="+mj-ea"/>
                <a:cs typeface="+mj-cs"/>
              </a:rPr>
            </a:br>
            <a:endParaRPr lang="en-US" sz="3600" b="1" cap="none" spc="-50" dirty="0">
              <a:solidFill>
                <a:srgbClr val="FFFFFF"/>
              </a:solidFill>
              <a:ea typeface="+mj-ea"/>
              <a:cs typeface="+mj-cs"/>
            </a:endParaRPr>
          </a:p>
        </p:txBody>
      </p:sp>
      <p:sp>
        <p:nvSpPr>
          <p:cNvPr id="5" name="Content Placeholder 4">
            <a:extLst>
              <a:ext uri="{FF2B5EF4-FFF2-40B4-BE49-F238E27FC236}">
                <a16:creationId xmlns:a16="http://schemas.microsoft.com/office/drawing/2014/main" id="{1AC48472-B29B-949C-6585-14CC0418B194}"/>
              </a:ext>
            </a:extLst>
          </p:cNvPr>
          <p:cNvSpPr>
            <a:spLocks noGrp="1"/>
          </p:cNvSpPr>
          <p:nvPr>
            <p:ph idx="1"/>
          </p:nvPr>
        </p:nvSpPr>
        <p:spPr/>
        <p:txBody>
          <a:bodyPr>
            <a:normAutofit/>
          </a:bodyPr>
          <a:lstStyle/>
          <a:p>
            <a:pPr marL="0" indent="0">
              <a:buNone/>
            </a:pPr>
            <a: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t>The American Academy of Pediatrics (AAP) Early Hearing Detection and Intervention (EHDI) program strives to use language that is clear, concise, anti-ableist, anti-</a:t>
            </a:r>
            <a:r>
              <a:rPr lang="en-US" sz="2000" kern="1200" dirty="0" err="1">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t>audist</a:t>
            </a:r>
            <a: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t>, and guided by those with lived experiences throughout all program resources and initiatives. </a:t>
            </a:r>
            <a:b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br>
            <a:b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br>
            <a: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t>While every effort will be made toward inclusive language, the AAP EHDI program aligns with and acknowledges the AAP </a:t>
            </a:r>
            <a:r>
              <a:rPr lang="en-US" sz="2000" b="1" u="sng"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hlinkClick r:id="rId3"/>
              </a:rPr>
              <a:t>Words Matter Guidance </a:t>
            </a:r>
            <a: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t>which states “…there will be variations in how individuals self-identify and prefer to be referenced. Individuals within groups may have different preferences, and preferences may also change over time. Inclusive, anti-biased language honors the rights of groups and individuals to define their own identities.” </a:t>
            </a:r>
            <a:b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br>
            <a:b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br>
            <a:r>
              <a:rPr lang="en-US" sz="2000" kern="1200" dirty="0">
                <a:ln>
                  <a:noFill/>
                </a:ln>
                <a:solidFill>
                  <a:srgbClr val="000000"/>
                </a:solidFill>
                <a:effectLst/>
                <a:uFill>
                  <a:solidFill>
                    <a:srgbClr val="000000"/>
                  </a:solidFill>
                </a:uFill>
                <a:ea typeface="Alegreya Sans" panose="00000500000000000000" pitchFamily="2" charset="0"/>
                <a:cs typeface="Alegreya Sans" panose="00000500000000000000" pitchFamily="2" charset="0"/>
              </a:rPr>
              <a:t>Therefore, the AAP EHDI program continues to evaluate the language it uses in training, education, and resource development. The program endeavors to use language that is inclusive of the EHDI community. </a:t>
            </a:r>
            <a:endParaRPr lang="en-US" sz="2000" dirty="0">
              <a:ln>
                <a:noFill/>
              </a:ln>
              <a:solidFill>
                <a:srgbClr val="000000"/>
              </a:solidFill>
              <a:effectLst/>
              <a:uFill>
                <a:solidFill>
                  <a:srgbClr val="000000"/>
                </a:solidFill>
              </a:uFill>
              <a:ea typeface="Arial Unicode MS"/>
              <a:cs typeface="Arial Unicode MS"/>
            </a:endParaRPr>
          </a:p>
          <a:p>
            <a:pPr marL="0" indent="0">
              <a:buNone/>
            </a:pPr>
            <a:endParaRPr lang="en-US" sz="2000" dirty="0"/>
          </a:p>
        </p:txBody>
      </p:sp>
    </p:spTree>
    <p:extLst>
      <p:ext uri="{BB962C8B-B14F-4D97-AF65-F5344CB8AC3E}">
        <p14:creationId xmlns:p14="http://schemas.microsoft.com/office/powerpoint/2010/main" val="292442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11D8-07C8-D8AE-8FAB-7386B693A97C}"/>
              </a:ext>
            </a:extLst>
          </p:cNvPr>
          <p:cNvSpPr>
            <a:spLocks noGrp="1"/>
          </p:cNvSpPr>
          <p:nvPr>
            <p:ph type="title"/>
          </p:nvPr>
        </p:nvSpPr>
        <p:spPr/>
        <p:txBody>
          <a:bodyPr>
            <a:noAutofit/>
          </a:bodyPr>
          <a:lstStyle/>
          <a:p>
            <a:pPr algn="ctr"/>
            <a:r>
              <a:rPr lang="en-US" b="1" dirty="0"/>
              <a:t>Presentation Overview</a:t>
            </a:r>
          </a:p>
        </p:txBody>
      </p:sp>
      <p:sp>
        <p:nvSpPr>
          <p:cNvPr id="5" name="Content Placeholder 4">
            <a:extLst>
              <a:ext uri="{FF2B5EF4-FFF2-40B4-BE49-F238E27FC236}">
                <a16:creationId xmlns:a16="http://schemas.microsoft.com/office/drawing/2014/main" id="{1AC48472-B29B-949C-6585-14CC0418B194}"/>
              </a:ext>
            </a:extLst>
          </p:cNvPr>
          <p:cNvSpPr>
            <a:spLocks noGrp="1"/>
          </p:cNvSpPr>
          <p:nvPr>
            <p:ph idx="1"/>
          </p:nvPr>
        </p:nvSpPr>
        <p:spPr/>
        <p:txBody>
          <a:bodyPr>
            <a:normAutofit/>
          </a:bodyPr>
          <a:lstStyle/>
          <a:p>
            <a:pPr marL="342900" indent="-342900">
              <a:lnSpc>
                <a:spcPct val="100000"/>
              </a:lnSpc>
              <a:buFont typeface="Wingdings" panose="05000000000000000000" pitchFamily="2" charset="2"/>
              <a:buChar char="q"/>
            </a:pPr>
            <a:r>
              <a:rPr lang="en-US" dirty="0"/>
              <a:t>Meet the Families</a:t>
            </a:r>
          </a:p>
          <a:p>
            <a:pPr marL="342900" indent="-342900">
              <a:lnSpc>
                <a:spcPct val="100000"/>
              </a:lnSpc>
              <a:buFont typeface="Wingdings" panose="05000000000000000000" pitchFamily="2" charset="2"/>
              <a:buChar char="q"/>
            </a:pPr>
            <a:r>
              <a:rPr lang="en-US" dirty="0"/>
              <a:t>Newborn Screening &amp; Referral </a:t>
            </a:r>
          </a:p>
          <a:p>
            <a:pPr marL="342900" indent="-342900">
              <a:lnSpc>
                <a:spcPct val="100000"/>
              </a:lnSpc>
              <a:buFont typeface="Wingdings" panose="05000000000000000000" pitchFamily="2" charset="2"/>
              <a:buChar char="q"/>
            </a:pPr>
            <a:r>
              <a:rPr lang="en-US" dirty="0"/>
              <a:t>Early Intervention</a:t>
            </a:r>
          </a:p>
          <a:p>
            <a:pPr marL="342900" indent="-342900">
              <a:lnSpc>
                <a:spcPct val="100000"/>
              </a:lnSpc>
              <a:buFont typeface="Wingdings" panose="05000000000000000000" pitchFamily="2" charset="2"/>
              <a:buChar char="q"/>
            </a:pPr>
            <a:r>
              <a:rPr lang="en-US" dirty="0"/>
              <a:t>Discussion Questions</a:t>
            </a:r>
          </a:p>
          <a:p>
            <a:pPr marL="342900" indent="-342900">
              <a:lnSpc>
                <a:spcPct val="100000"/>
              </a:lnSpc>
              <a:buFont typeface="Wingdings" panose="05000000000000000000" pitchFamily="2" charset="2"/>
              <a:buChar char="q"/>
            </a:pPr>
            <a:r>
              <a:rPr lang="en-US" dirty="0"/>
              <a:t>Resources</a:t>
            </a:r>
          </a:p>
          <a:p>
            <a:pPr marL="0" indent="0">
              <a:buNone/>
            </a:pPr>
            <a:endParaRPr lang="en-US" dirty="0"/>
          </a:p>
        </p:txBody>
      </p:sp>
    </p:spTree>
    <p:extLst>
      <p:ext uri="{BB962C8B-B14F-4D97-AF65-F5344CB8AC3E}">
        <p14:creationId xmlns:p14="http://schemas.microsoft.com/office/powerpoint/2010/main" val="2041060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 Note on this Presentation</a:t>
            </a:r>
          </a:p>
        </p:txBody>
      </p:sp>
      <p:sp>
        <p:nvSpPr>
          <p:cNvPr id="4" name="Content Placeholder 3">
            <a:extLst>
              <a:ext uri="{FF2B5EF4-FFF2-40B4-BE49-F238E27FC236}">
                <a16:creationId xmlns:a16="http://schemas.microsoft.com/office/drawing/2014/main" id="{669C2E33-B0FB-6E14-8CFA-1E035762DAE8}"/>
              </a:ext>
            </a:extLst>
          </p:cNvPr>
          <p:cNvSpPr>
            <a:spLocks noGrp="1"/>
          </p:cNvSpPr>
          <p:nvPr>
            <p:ph idx="1"/>
          </p:nvPr>
        </p:nvSpPr>
        <p:spPr>
          <a:xfrm>
            <a:off x="4800600" y="297180"/>
            <a:ext cx="6492240" cy="5257800"/>
          </a:xfrm>
        </p:spPr>
        <p:txBody>
          <a:bodyPr>
            <a:noAutofit/>
          </a:bodyPr>
          <a:lstStyle/>
          <a:p>
            <a:pPr marL="0" marR="0" indent="0">
              <a:lnSpc>
                <a:spcPct val="107000"/>
              </a:lnSpc>
              <a:spcBef>
                <a:spcPts val="0"/>
              </a:spcBef>
              <a:spcAft>
                <a:spcPts val="800"/>
              </a:spcAft>
              <a:buNone/>
            </a:pPr>
            <a:r>
              <a:rPr lang="en-US" sz="18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The following case studies do not attempt to encompass the entirety of the family experience within the EHDI system. Rather, the two families and cases highlighted in this presentation provide only a snapshot of the types of families and family experiences in the EHDI system. The makeup of the families and situations presented in the case studies were pulled from various examples and perspectives of the expert workgroup who developed this resource and were not modeled after any specific families or situations. </a:t>
            </a:r>
          </a:p>
          <a:p>
            <a:pPr marL="0" marR="0" indent="0">
              <a:lnSpc>
                <a:spcPct val="107000"/>
              </a:lnSpc>
              <a:spcBef>
                <a:spcPts val="0"/>
              </a:spcBef>
              <a:spcAft>
                <a:spcPts val="800"/>
              </a:spcAft>
              <a:buNone/>
            </a:pPr>
            <a:r>
              <a:rPr lang="en-US" sz="18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The purpose of this presentation is to encourage conversation on how pediatricians can best support families navigating the EHDI system. Therefore, the AAP EHDI program strongly encourages inclusion of family partners, the state EHDI coordinator, and others within the state EHDI system to participate in the implementation of this presentation.  </a:t>
            </a:r>
            <a:endParaRPr lang="en-US" sz="18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pPr marL="0" marR="0" indent="0">
              <a:lnSpc>
                <a:spcPct val="107000"/>
              </a:lnSpc>
              <a:spcBef>
                <a:spcPts val="0"/>
              </a:spcBef>
              <a:spcAft>
                <a:spcPts val="800"/>
              </a:spcAft>
              <a:buNone/>
            </a:pPr>
            <a:r>
              <a:rPr lang="en-US" sz="18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As you move through this presentation, consider, as part of the discussion questions, asking participants, “Are there any other important issues to address at this time?” This may open a space for participants to share encounters from their personal experiences related to the material being presented. </a:t>
            </a:r>
            <a:endParaRPr lang="en-US" sz="18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pPr marL="0" indent="0">
              <a:buNone/>
            </a:pPr>
            <a:endParaRPr lang="en-US" sz="2200" dirty="0"/>
          </a:p>
        </p:txBody>
      </p:sp>
      <p:sp>
        <p:nvSpPr>
          <p:cNvPr id="6" name="Text Placeholder 5">
            <a:extLst>
              <a:ext uri="{FF2B5EF4-FFF2-40B4-BE49-F238E27FC236}">
                <a16:creationId xmlns:a16="http://schemas.microsoft.com/office/drawing/2014/main" id="{90A5D44F-C6D6-6515-DEE9-570CB1A43308}"/>
              </a:ext>
            </a:extLst>
          </p:cNvPr>
          <p:cNvSpPr>
            <a:spLocks noGrp="1"/>
          </p:cNvSpPr>
          <p:nvPr>
            <p:ph type="body" sz="half" idx="2"/>
          </p:nvPr>
        </p:nvSpPr>
        <p:spPr/>
        <p:txBody>
          <a:bodyPr>
            <a:normAutofit/>
          </a:bodyPr>
          <a:lstStyle/>
          <a:p>
            <a:pPr algn="ctr"/>
            <a:endParaRPr lang="en-US" sz="1800" b="1" dirty="0">
              <a:solidFill>
                <a:schemeClr val="bg1"/>
              </a:solidFill>
              <a:latin typeface="Alegreya Sans" panose="00000500000000000000" pitchFamily="2" charset="0"/>
            </a:endParaRPr>
          </a:p>
        </p:txBody>
      </p:sp>
    </p:spTree>
    <p:extLst>
      <p:ext uri="{BB962C8B-B14F-4D97-AF65-F5344CB8AC3E}">
        <p14:creationId xmlns:p14="http://schemas.microsoft.com/office/powerpoint/2010/main" val="48609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Contact Your State EHDI Partners</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a:xfrm>
            <a:off x="4180114" y="198119"/>
            <a:ext cx="6492240" cy="5257800"/>
          </a:xfrm>
        </p:spPr>
        <p:txBody>
          <a:bodyPr>
            <a:normAutofit fontScale="25000" lnSpcReduction="20000"/>
          </a:bodyPr>
          <a:lstStyle/>
          <a:p>
            <a:pPr marL="342900" marR="0" lvl="0" indent="-342900" fontAlgn="base">
              <a:lnSpc>
                <a:spcPct val="107000"/>
              </a:lnSpc>
              <a:spcBef>
                <a:spcPts val="0"/>
              </a:spcBef>
              <a:spcAft>
                <a:spcPts val="800"/>
              </a:spcAft>
              <a:buFont typeface="Arial" panose="020B0604020202020204" pitchFamily="34" charset="0"/>
              <a:buChar char="·"/>
            </a:pPr>
            <a:r>
              <a:rPr lang="en-US" sz="8000" b="1"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State EHDI Program</a:t>
            </a:r>
            <a:endParaRPr lang="en-US" sz="8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The state program creates, operates, and continuously improves the system of services for children who are deaf or hard of hearing (D/HH) in their state. </a:t>
            </a:r>
          </a:p>
          <a:p>
            <a:pPr marL="742950" marR="0" lvl="1" indent="-285750" fontAlgn="base">
              <a:lnSpc>
                <a:spcPct val="107000"/>
              </a:lnSpc>
              <a:spcBef>
                <a:spcPts val="0"/>
              </a:spcBef>
              <a:spcAft>
                <a:spcPts val="800"/>
              </a:spcAft>
              <a:buFont typeface="Courier New" panose="02070309020205020404" pitchFamily="49" charset="0"/>
              <a:buChar char="o"/>
            </a:pP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Browse the </a:t>
            </a:r>
            <a:r>
              <a:rPr lang="en-US" sz="8000" u="sng" strike="noStrike" kern="0" spc="0" dirty="0">
                <a:solidFill>
                  <a:srgbClr val="0563C1"/>
                </a:solidFill>
                <a:effectLst/>
                <a:uFill>
                  <a:solidFill>
                    <a:srgbClr val="0563C1"/>
                  </a:solidFill>
                </a:uFill>
                <a:ea typeface="Courier New" panose="02070309020205020404" pitchFamily="49" charset="0"/>
                <a:cs typeface="Courier New" panose="02070309020205020404" pitchFamily="49" charset="0"/>
                <a:hlinkClick r:id="rId3"/>
              </a:rPr>
              <a:t>National Technical Resource Center</a:t>
            </a: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to find contact information for your </a:t>
            </a:r>
            <a:r>
              <a:rPr lang="en-US" sz="8000" u="sng" strike="noStrike" kern="0" spc="0" dirty="0">
                <a:solidFill>
                  <a:srgbClr val="0563C1"/>
                </a:solidFill>
                <a:effectLst/>
                <a:uFill>
                  <a:solidFill>
                    <a:srgbClr val="0563C1"/>
                  </a:solidFill>
                </a:uFill>
                <a:ea typeface="Courier New" panose="02070309020205020404" pitchFamily="49" charset="0"/>
                <a:cs typeface="Courier New" panose="02070309020205020404" pitchFamily="49" charset="0"/>
                <a:hlinkClick r:id="rId4"/>
              </a:rPr>
              <a:t>state EHDI coordinator</a:t>
            </a: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and </a:t>
            </a:r>
            <a:r>
              <a:rPr lang="en-US" sz="8000" u="sng" strike="noStrike" kern="0" spc="0" dirty="0">
                <a:solidFill>
                  <a:srgbClr val="0563C1"/>
                </a:solidFill>
                <a:effectLst/>
                <a:uFill>
                  <a:solidFill>
                    <a:srgbClr val="0563C1"/>
                  </a:solidFill>
                </a:uFill>
                <a:ea typeface="Courier New" panose="02070309020205020404" pitchFamily="49" charset="0"/>
                <a:cs typeface="Courier New" panose="02070309020205020404" pitchFamily="49" charset="0"/>
                <a:hlinkClick r:id="rId5"/>
              </a:rPr>
              <a:t>state profile</a:t>
            </a: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a:t>
            </a:r>
          </a:p>
          <a:p>
            <a:pPr marL="457200" marR="0" lvl="1" indent="0" fontAlgn="base">
              <a:lnSpc>
                <a:spcPct val="107000"/>
              </a:lnSpc>
              <a:spcBef>
                <a:spcPts val="0"/>
              </a:spcBef>
              <a:spcAft>
                <a:spcPts val="800"/>
              </a:spcAft>
              <a:buNone/>
            </a:pPr>
            <a:endPar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8000" b="1"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Family Support</a:t>
            </a:r>
            <a:endParaRPr lang="en-US" sz="80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Families of children who are D/HH can find immense benefit from connecting with, and learning from, other families with children who are D/HH. </a:t>
            </a:r>
          </a:p>
          <a:p>
            <a:pPr marL="742950" marR="0" lvl="1" indent="-285750" fontAlgn="base">
              <a:lnSpc>
                <a:spcPct val="107000"/>
              </a:lnSpc>
              <a:spcBef>
                <a:spcPts val="0"/>
              </a:spcBef>
              <a:spcAft>
                <a:spcPts val="800"/>
              </a:spcAft>
              <a:buFont typeface="Courier New" panose="02070309020205020404" pitchFamily="49" charset="0"/>
              <a:buChar char="o"/>
            </a:pP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Hands &amp; Voices </a:t>
            </a:r>
            <a:r>
              <a:rPr lang="en-US" sz="8000" u="none" strike="noStrike" kern="0" spc="0" dirty="0">
                <a:solidFill>
                  <a:srgbClr val="0000FF"/>
                </a:solidFill>
                <a:effectLst/>
                <a:uFill>
                  <a:solidFill>
                    <a:srgbClr val="000000"/>
                  </a:solidFill>
                </a:uFill>
                <a:ea typeface="Arial Unicode MS"/>
                <a:cs typeface="Times New Roman" panose="02020603050405020304" pitchFamily="18" charset="0"/>
                <a:hlinkClick r:id="rId6"/>
              </a:rPr>
              <a:t> Family Leadership in Language &amp; Learning (FL3) Center</a:t>
            </a:r>
            <a:r>
              <a:rPr lang="en-US" sz="8000" u="none" strike="noStrike" kern="0" spc="0" dirty="0">
                <a:solidFill>
                  <a:srgbClr val="000000"/>
                </a:solidFill>
                <a:effectLst/>
                <a:uFill>
                  <a:solidFill>
                    <a:srgbClr val="000000"/>
                  </a:solidFill>
                </a:uFill>
                <a:ea typeface="Arial Unicode MS"/>
                <a:cs typeface="Times New Roman" panose="02020603050405020304" pitchFamily="18" charset="0"/>
              </a:rPr>
              <a:t> has family-centered resources and a </a:t>
            </a:r>
            <a:r>
              <a:rPr lang="en-US" sz="8000" u="none" strike="noStrike" kern="0" spc="0" dirty="0">
                <a:solidFill>
                  <a:srgbClr val="0000FF"/>
                </a:solidFill>
                <a:effectLst/>
                <a:uFill>
                  <a:solidFill>
                    <a:srgbClr val="000000"/>
                  </a:solidFill>
                </a:uFill>
                <a:ea typeface="Arial Unicode MS"/>
                <a:cs typeface="Times New Roman" panose="02020603050405020304" pitchFamily="18" charset="0"/>
                <a:hlinkClick r:id="rId7"/>
              </a:rPr>
              <a:t>listing</a:t>
            </a:r>
            <a:r>
              <a:rPr lang="en-US" sz="8000" u="none" strike="noStrike" kern="0" spc="0" dirty="0">
                <a:solidFill>
                  <a:srgbClr val="000000"/>
                </a:solidFill>
                <a:effectLst/>
                <a:uFill>
                  <a:solidFill>
                    <a:srgbClr val="000000"/>
                  </a:solidFill>
                </a:uFill>
                <a:ea typeface="Arial Unicode MS"/>
                <a:cs typeface="Times New Roman" panose="02020603050405020304" pitchFamily="18" charset="0"/>
              </a:rPr>
              <a:t> of state/territory family-based organizations available for </a:t>
            </a:r>
            <a:r>
              <a:rPr lang="en-US" sz="80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technical assistance and to serve as a resource for families, state EHDI program, and pediatricians. </a:t>
            </a:r>
          </a:p>
          <a:p>
            <a:endParaRPr lang="en-US" dirty="0"/>
          </a:p>
        </p:txBody>
      </p:sp>
    </p:spTree>
    <p:extLst>
      <p:ext uri="{BB962C8B-B14F-4D97-AF65-F5344CB8AC3E}">
        <p14:creationId xmlns:p14="http://schemas.microsoft.com/office/powerpoint/2010/main" val="1671338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Contact Your State EHDI Partners (</a:t>
            </a:r>
            <a:r>
              <a:rPr lang="en-US" b="1" dirty="0" err="1">
                <a:solidFill>
                  <a:schemeClr val="bg1"/>
                </a:solidFill>
                <a:ea typeface="Segoe UI" panose="020B0502040204020203" pitchFamily="34" charset="0"/>
                <a:cs typeface="Segoe UI" panose="020B0502040204020203" pitchFamily="34" charset="0"/>
              </a:rPr>
              <a:t>cont</a:t>
            </a:r>
            <a:r>
              <a:rPr lang="en-US" b="1" dirty="0">
                <a:solidFill>
                  <a:schemeClr val="bg1"/>
                </a:solidFill>
                <a:ea typeface="Segoe UI" panose="020B0502040204020203" pitchFamily="34" charset="0"/>
                <a:cs typeface="Segoe UI" panose="020B0502040204020203" pitchFamily="34" charset="0"/>
              </a:rPr>
              <a:t>)</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a:xfrm>
            <a:off x="4180114" y="198119"/>
            <a:ext cx="6492240" cy="5257800"/>
          </a:xfrm>
        </p:spPr>
        <p:txBody>
          <a:bodyPr>
            <a:normAutofit fontScale="25000" lnSpcReduction="20000"/>
          </a:bodyPr>
          <a:lstStyle/>
          <a:p>
            <a:pPr marL="342900" marR="0" lvl="0" indent="-342900" fontAlgn="base">
              <a:lnSpc>
                <a:spcPct val="107000"/>
              </a:lnSpc>
              <a:spcBef>
                <a:spcPts val="0"/>
              </a:spcBef>
              <a:spcAft>
                <a:spcPts val="800"/>
              </a:spcAft>
              <a:buFont typeface="Arial" panose="020B0604020202020204" pitchFamily="34" charset="0"/>
              <a:buChar char="·"/>
            </a:pPr>
            <a:r>
              <a:rPr lang="en-US" sz="7200" b="1"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D/HH Adults, Mentors, and Coaches </a:t>
            </a:r>
            <a:endParaRPr lang="en-US" sz="72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Adults who are D/HH can offer a unique perspective and support to families of children who are D/HH. </a:t>
            </a:r>
          </a:p>
          <a:p>
            <a:pPr marL="742950" marR="0" lvl="1" indent="-285750" fontAlgn="base">
              <a:lnSpc>
                <a:spcPct val="107000"/>
              </a:lnSpc>
              <a:spcBef>
                <a:spcPts val="0"/>
              </a:spcBef>
              <a:spcAft>
                <a:spcPts val="800"/>
              </a:spcAft>
              <a:buFont typeface="Courier New" panose="02070309020205020404" pitchFamily="49" charset="0"/>
              <a:buChar char="o"/>
            </a:pP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Hands &amp; Voices provides </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hlinkClick r:id="rId3"/>
              </a:rPr>
              <a:t>training resources</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for adults who are D/HH that would like to serve as mentors and coaches. </a:t>
            </a:r>
          </a:p>
          <a:p>
            <a:pPr marL="742950" marR="0" lvl="1" indent="-285750" fontAlgn="base">
              <a:lnSpc>
                <a:spcPct val="107000"/>
              </a:lnSpc>
              <a:spcBef>
                <a:spcPts val="0"/>
              </a:spcBef>
              <a:spcAft>
                <a:spcPts val="800"/>
              </a:spcAft>
              <a:buFont typeface="Courier New" panose="02070309020205020404" pitchFamily="49" charset="0"/>
              <a:buChar char="o"/>
            </a:pP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The National Technical Resource Center provides a </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hlinkClick r:id="rId4"/>
              </a:rPr>
              <a:t>list of adult mentors and coaches</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by state.  </a:t>
            </a:r>
          </a:p>
          <a:p>
            <a:pPr marL="457200" marR="0" lvl="1" indent="0" fontAlgn="base">
              <a:lnSpc>
                <a:spcPct val="107000"/>
              </a:lnSpc>
              <a:spcBef>
                <a:spcPts val="0"/>
              </a:spcBef>
              <a:spcAft>
                <a:spcPts val="800"/>
              </a:spcAft>
              <a:buNone/>
            </a:pPr>
            <a:endPar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endParaRPr>
          </a:p>
          <a:p>
            <a:pPr marL="342900" marR="0" lvl="0" indent="-342900" fontAlgn="base">
              <a:lnSpc>
                <a:spcPct val="107000"/>
              </a:lnSpc>
              <a:spcBef>
                <a:spcPts val="0"/>
              </a:spcBef>
              <a:spcAft>
                <a:spcPts val="800"/>
              </a:spcAft>
              <a:buFont typeface="Arial" panose="020B0604020202020204" pitchFamily="34" charset="0"/>
              <a:buChar char="·"/>
            </a:pPr>
            <a:r>
              <a:rPr lang="en-US" sz="7200" b="1"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rPr>
              <a:t>AAP Chapter Champion</a:t>
            </a:r>
            <a:endParaRPr lang="en-US" sz="7200" u="none" strike="noStrike" kern="0" spc="0" dirty="0">
              <a:solidFill>
                <a:srgbClr val="000000"/>
              </a:solidFill>
              <a:effectLst/>
              <a:uFill>
                <a:solidFill>
                  <a:srgbClr val="000000"/>
                </a:solidFill>
              </a:uFill>
              <a:ea typeface="Symbol" panose="05050102010706020507" pitchFamily="18" charset="2"/>
              <a:cs typeface="Symbol" panose="05050102010706020507" pitchFamily="18" charset="2"/>
            </a:endParaRPr>
          </a:p>
          <a:p>
            <a:pPr marL="742950" marR="0" lvl="1" indent="-285750" fontAlgn="base">
              <a:lnSpc>
                <a:spcPct val="107000"/>
              </a:lnSpc>
              <a:spcBef>
                <a:spcPts val="0"/>
              </a:spcBef>
              <a:spcAft>
                <a:spcPts val="800"/>
              </a:spcAft>
              <a:buFont typeface="Courier New" panose="02070309020205020404" pitchFamily="49" charset="0"/>
              <a:buChar char="o"/>
            </a:pP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Pediatricians are a key part of the system of services for children who are D/HH, not only for provision of care but also to connect families with resources in their state. </a:t>
            </a:r>
          </a:p>
          <a:p>
            <a:pPr marL="742950" marR="0" lvl="1" indent="-285750" fontAlgn="base">
              <a:lnSpc>
                <a:spcPct val="107000"/>
              </a:lnSpc>
              <a:spcBef>
                <a:spcPts val="0"/>
              </a:spcBef>
              <a:spcAft>
                <a:spcPts val="800"/>
              </a:spcAft>
              <a:buFont typeface="Courier New" panose="02070309020205020404" pitchFamily="49" charset="0"/>
              <a:buChar char="o"/>
            </a:pP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The </a:t>
            </a:r>
            <a:r>
              <a:rPr lang="en-US" sz="7200" u="sng" strike="noStrike" kern="0" spc="0" dirty="0">
                <a:solidFill>
                  <a:srgbClr val="0563C1"/>
                </a:solidFill>
                <a:effectLst/>
                <a:uFill>
                  <a:solidFill>
                    <a:srgbClr val="0563C1"/>
                  </a:solidFill>
                </a:uFill>
                <a:ea typeface="Courier New" panose="02070309020205020404" pitchFamily="49" charset="0"/>
                <a:cs typeface="Courier New" panose="02070309020205020404" pitchFamily="49" charset="0"/>
                <a:hlinkClick r:id="rId5"/>
              </a:rPr>
              <a:t>Chapter Champions</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are a group of volunteer AAP members providing education and trainings on EHDI within their state. Chapter champions are a great resource for pediatricians, the state EHDI program, and families of children who are D/HH. </a:t>
            </a:r>
          </a:p>
          <a:p>
            <a:pPr marL="742950" marR="0" lvl="1" indent="-285750" fontAlgn="base">
              <a:lnSpc>
                <a:spcPct val="107000"/>
              </a:lnSpc>
              <a:spcBef>
                <a:spcPts val="0"/>
              </a:spcBef>
              <a:spcAft>
                <a:spcPts val="800"/>
              </a:spcAft>
              <a:buFont typeface="Courier New" panose="02070309020205020404" pitchFamily="49" charset="0"/>
              <a:buChar char="o"/>
            </a:pP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Contact the </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hlinkClick r:id="rId6"/>
              </a:rPr>
              <a:t>AAP EHDI program</a:t>
            </a:r>
            <a:r>
              <a:rPr lang="en-US" sz="7200" u="none" strike="noStrike" kern="0" spc="0" dirty="0">
                <a:solidFill>
                  <a:srgbClr val="000000"/>
                </a:solidFill>
                <a:effectLst/>
                <a:uFill>
                  <a:solidFill>
                    <a:srgbClr val="000000"/>
                  </a:solidFill>
                </a:uFill>
                <a:ea typeface="Courier New" panose="02070309020205020404" pitchFamily="49" charset="0"/>
                <a:cs typeface="Courier New" panose="02070309020205020404" pitchFamily="49" charset="0"/>
              </a:rPr>
              <a:t> to be connected to the Chapter Champion in your state and/or for information on how to become a Chapter Champion for your state. </a:t>
            </a:r>
          </a:p>
          <a:p>
            <a:endParaRPr lang="en-US" dirty="0"/>
          </a:p>
        </p:txBody>
      </p:sp>
    </p:spTree>
    <p:extLst>
      <p:ext uri="{BB962C8B-B14F-4D97-AF65-F5344CB8AC3E}">
        <p14:creationId xmlns:p14="http://schemas.microsoft.com/office/powerpoint/2010/main" val="81391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Meet Family A </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r>
              <a:rPr lang="en-US" sz="22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Family A is comprised of a single parent household who is hearing. English is not the parent’s first language. The family lives in a rural area and has 2 additional children. The family uses public insurance for their healthcare needs. Their new baby was born at the hospital and does not pass their hearing screen. </a:t>
            </a:r>
            <a:r>
              <a:rPr lang="en-US" sz="2200" dirty="0">
                <a:ln>
                  <a:noFill/>
                </a:ln>
                <a:solidFill>
                  <a:srgbClr val="000000"/>
                </a:solidFill>
                <a:effectLst/>
                <a:uFill>
                  <a:solidFill>
                    <a:srgbClr val="000000"/>
                  </a:solidFill>
                </a:uFill>
                <a:latin typeface="Alegreya Sans" panose="00000500000000000000" pitchFamily="2" charset="0"/>
                <a:ea typeface="Arial Unicode MS"/>
                <a:cs typeface="Segoe UI" panose="020B0502040204020203" pitchFamily="34" charset="0"/>
              </a:rPr>
              <a:t>The baby is referred to pediatric audiology for diagnostic testing although an appointment is not made prior to discharge from the hospital given limited availability of pediatric audiologists in the community.</a:t>
            </a:r>
            <a:r>
              <a:rPr lang="en-US" sz="2200" dirty="0">
                <a:ln>
                  <a:noFill/>
                </a:ln>
                <a:solidFill>
                  <a:srgbClr val="000000"/>
                </a:solidFill>
                <a:effectLst/>
                <a:uFill>
                  <a:solidFill>
                    <a:srgbClr val="000000"/>
                  </a:solidFill>
                </a:uFill>
                <a:latin typeface="Segoe UI" panose="020B0502040204020203" pitchFamily="34" charset="0"/>
                <a:ea typeface="Arial Unicode MS"/>
                <a:cs typeface="Segoe UI" panose="020B0502040204020203" pitchFamily="34" charset="0"/>
              </a:rPr>
              <a:t> </a:t>
            </a:r>
            <a:r>
              <a:rPr lang="en-US" sz="22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 </a:t>
            </a:r>
            <a:endParaRPr lang="en-US" sz="22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Tree>
    <p:extLst>
      <p:ext uri="{BB962C8B-B14F-4D97-AF65-F5344CB8AC3E}">
        <p14:creationId xmlns:p14="http://schemas.microsoft.com/office/powerpoint/2010/main" val="71588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Meet Family B </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p:txBody>
          <a:bodyPr>
            <a:normAutofit/>
          </a:bodyPr>
          <a:lstStyle/>
          <a:p>
            <a:r>
              <a:rPr lang="en-US" sz="22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Family B is comprised of a two-parent household. Both parents are hearing. The family has no additional children and lives near a major urban area with access to a large academic medical center. The family uses private insurance for their healthcare needs. Their new baby is born in a hospital and does not pass their hearing screen in one ear. The baby is referred to a pediatric audiologist before being discharged from the hospital. </a:t>
            </a:r>
            <a:endParaRPr lang="en-US" sz="22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Tree>
    <p:extLst>
      <p:ext uri="{BB962C8B-B14F-4D97-AF65-F5344CB8AC3E}">
        <p14:creationId xmlns:p14="http://schemas.microsoft.com/office/powerpoint/2010/main" val="2522409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6" y="1243715"/>
            <a:ext cx="3200400" cy="2286000"/>
          </a:xfrm>
        </p:spPr>
        <p:txBody>
          <a:bodyPr>
            <a:normAutofit/>
          </a:bodyPr>
          <a:lstStyle/>
          <a:p>
            <a:pPr algn="ctr"/>
            <a:r>
              <a:rPr lang="en-US" b="1" dirty="0">
                <a:solidFill>
                  <a:schemeClr val="bg1"/>
                </a:solidFill>
                <a:ea typeface="Segoe UI" panose="020B0502040204020203" pitchFamily="34" charset="0"/>
                <a:cs typeface="Segoe UI" panose="020B0502040204020203" pitchFamily="34" charset="0"/>
              </a:rPr>
              <a:t>Newborn Screening and Referral – Family A</a:t>
            </a:r>
          </a:p>
        </p:txBody>
      </p:sp>
      <p:sp>
        <p:nvSpPr>
          <p:cNvPr id="4" name="Content Placeholder 3">
            <a:extLst>
              <a:ext uri="{FF2B5EF4-FFF2-40B4-BE49-F238E27FC236}">
                <a16:creationId xmlns:a16="http://schemas.microsoft.com/office/drawing/2014/main" id="{1E6962EA-B84C-DA67-C188-F0D95B69B6F6}"/>
              </a:ext>
            </a:extLst>
          </p:cNvPr>
          <p:cNvSpPr>
            <a:spLocks noGrp="1"/>
          </p:cNvSpPr>
          <p:nvPr>
            <p:ph idx="1"/>
          </p:nvPr>
        </p:nvSpPr>
        <p:spPr>
          <a:xfrm>
            <a:off x="4767943" y="568235"/>
            <a:ext cx="6492240" cy="5257800"/>
          </a:xfrm>
        </p:spPr>
        <p:txBody>
          <a:bodyPr>
            <a:normAutofit fontScale="92500" lnSpcReduction="10000"/>
          </a:bodyPr>
          <a:lstStyle/>
          <a:p>
            <a:r>
              <a:rPr lang="en-US" sz="20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Family A faces many barriers to finding a pediatric audiologist available to provide diagnostic testing for the baby. Very few audiologists are available in the family’s state and of those available, most do not accept public insurance. The parent connected with friends in the community who also have children with special health care needs to learn more about how to make specialty appointments. The parent is very determined for Baby A to receive diagnostic testing and though it is a major burden for the parent, they can schedule an appointment. </a:t>
            </a:r>
          </a:p>
          <a:p>
            <a:r>
              <a:rPr lang="en-US" sz="20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Upon scheduling the appointment, the parent learns interpreter services are not available for the appointment. The parent is forced to bring along a friend to try to interpret. Interpreting medical terminology for those who are not formally trained as medical interpreters is extremely challenging and can often result in misinterpretation – due to this situation, the parent does not receive completely clear and accurate information from the audiologist and other staff in the diagnostic testing practice. </a:t>
            </a:r>
          </a:p>
          <a:p>
            <a:r>
              <a:rPr lang="en-US" sz="2000" dirty="0">
                <a:ln>
                  <a:noFill/>
                </a:ln>
                <a:solidFill>
                  <a:srgbClr val="000000"/>
                </a:solidFill>
                <a:effectLst/>
                <a:uFill>
                  <a:solidFill>
                    <a:srgbClr val="000000"/>
                  </a:solidFill>
                </a:uFill>
                <a:latin typeface="Alegreya Sans" panose="00000500000000000000" pitchFamily="2" charset="0"/>
                <a:ea typeface="Alegreya Sans" panose="00000500000000000000" pitchFamily="2" charset="0"/>
                <a:cs typeface="Alegreya Sans" panose="00000500000000000000" pitchFamily="2" charset="0"/>
              </a:rPr>
              <a:t>Baby A is seen by the audiologist at 6 months of age. The diagnostic testing results indicate the baby has profound deafness. </a:t>
            </a:r>
            <a:endPar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p>
            <a:endParaRPr lang="en-US" dirty="0"/>
          </a:p>
        </p:txBody>
      </p:sp>
    </p:spTree>
    <p:extLst>
      <p:ext uri="{BB962C8B-B14F-4D97-AF65-F5344CB8AC3E}">
        <p14:creationId xmlns:p14="http://schemas.microsoft.com/office/powerpoint/2010/main" val="2228416733"/>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395750"/>
      </a:hlink>
      <a:folHlink>
        <a:srgbClr val="39575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041025A6D1D546A9971B35E038E440" ma:contentTypeVersion="6" ma:contentTypeDescription="Create a new document." ma:contentTypeScope="" ma:versionID="a1b7b892aa612dd2e86f94ff8eb59b36">
  <xsd:schema xmlns:xsd="http://www.w3.org/2001/XMLSchema" xmlns:xs="http://www.w3.org/2001/XMLSchema" xmlns:p="http://schemas.microsoft.com/office/2006/metadata/properties" xmlns:ns2="f80b951b-5f40-4a22-b460-85297b6d85b6" xmlns:ns3="5d34e708-8a1e-451a-a767-39f35c7f9519" targetNamespace="http://schemas.microsoft.com/office/2006/metadata/properties" ma:root="true" ma:fieldsID="47e71d70d06367a7f9dea0a6d137e1db" ns2:_="" ns3:_="">
    <xsd:import namespace="f80b951b-5f40-4a22-b460-85297b6d85b6"/>
    <xsd:import namespace="5d34e708-8a1e-451a-a767-39f35c7f951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0b951b-5f40-4a22-b460-85297b6d85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34e708-8a1e-451a-a767-39f35c7f951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A6E09E-189C-4339-8847-C4BC584CAE64}">
  <ds:schemaRefs>
    <ds:schemaRef ds:uri="5d34e708-8a1e-451a-a767-39f35c7f9519"/>
    <ds:schemaRef ds:uri="f80b951b-5f40-4a22-b460-85297b6d85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1072D77-263F-413A-A0A4-93CEB43FB17E}">
  <ds:schemaRefs>
    <ds:schemaRef ds:uri="http://schemas.microsoft.com/sharepoint/v3/contenttype/forms"/>
  </ds:schemaRefs>
</ds:datastoreItem>
</file>

<file path=customXml/itemProps3.xml><?xml version="1.0" encoding="utf-8"?>
<ds:datastoreItem xmlns:ds="http://schemas.openxmlformats.org/officeDocument/2006/customXml" ds:itemID="{4F987EE2-5DF4-4338-9B81-76DB26011EEB}">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5d34e708-8a1e-451a-a767-39f35c7f9519"/>
    <ds:schemaRef ds:uri="http://schemas.microsoft.com/office/2006/documentManagement/types"/>
    <ds:schemaRef ds:uri="f80b951b-5f40-4a22-b460-85297b6d85b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47753</TotalTime>
  <Words>5687</Words>
  <Application>Microsoft Office PowerPoint</Application>
  <PresentationFormat>Widescreen</PresentationFormat>
  <Paragraphs>211</Paragraphs>
  <Slides>19</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Alegreya Sans</vt:lpstr>
      <vt:lpstr>Arial</vt:lpstr>
      <vt:lpstr>Calibri</vt:lpstr>
      <vt:lpstr>Courier New</vt:lpstr>
      <vt:lpstr>Segoe UI</vt:lpstr>
      <vt:lpstr>Symbol</vt:lpstr>
      <vt:lpstr>Times New Roman</vt:lpstr>
      <vt:lpstr>Wingdings</vt:lpstr>
      <vt:lpstr>Retrospect</vt:lpstr>
      <vt:lpstr>          Early Hearing Detection and Intervention (EHDI):  Case Studies</vt:lpstr>
      <vt:lpstr>Words Matter: A Note About Language Used in This Presentation  </vt:lpstr>
      <vt:lpstr>Presentation Overview</vt:lpstr>
      <vt:lpstr>A Note on this Presentation</vt:lpstr>
      <vt:lpstr>Contact Your State EHDI Partners</vt:lpstr>
      <vt:lpstr>Contact Your State EHDI Partners (cont)</vt:lpstr>
      <vt:lpstr>Meet Family A </vt:lpstr>
      <vt:lpstr>Meet Family B </vt:lpstr>
      <vt:lpstr>Newborn Screening and Referral – Family A</vt:lpstr>
      <vt:lpstr>Discussion Questions </vt:lpstr>
      <vt:lpstr>Early Newborn Screening and Referral – Family B</vt:lpstr>
      <vt:lpstr>Discussion Questions</vt:lpstr>
      <vt:lpstr>Early Intervention – Family A</vt:lpstr>
      <vt:lpstr>Discussion Questions</vt:lpstr>
      <vt:lpstr>Early Intervention – Family B</vt:lpstr>
      <vt:lpstr>Discussion Questions </vt:lpstr>
      <vt:lpstr>Final Discussion Questions</vt:lpstr>
      <vt:lpstr>Resources</vt:lpstr>
      <vt:lpstr>Technical Assistance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Hearing Detection and Intervention: The Role of the Medical Home</dc:title>
  <dc:creator>Khan, Faiza</dc:creator>
  <cp:lastModifiedBy>Jones, Jamie</cp:lastModifiedBy>
  <cp:revision>55</cp:revision>
  <cp:lastPrinted>2023-01-31T17:20:09Z</cp:lastPrinted>
  <dcterms:created xsi:type="dcterms:W3CDTF">2013-09-30T19:42:12Z</dcterms:created>
  <dcterms:modified xsi:type="dcterms:W3CDTF">2023-06-08T15:51:08Z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9c07b486-4f69-4bff-ada3-1b031c7cc32c</vt:lpwstr>
  </property>
  <property fmtid="{D5CDD505-2E9C-101B-9397-08002B2CF9AE}" pid="3" name="ContentTypeId">
    <vt:lpwstr>0x01010057041025A6D1D546A9971B35E038E440</vt:lpwstr>
  </property>
</Properties>
</file>